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69" r:id="rId4"/>
  </p:sldMasterIdLst>
  <p:notesMasterIdLst>
    <p:notesMasterId r:id="rId16"/>
  </p:notesMasterIdLst>
  <p:handoutMasterIdLst>
    <p:handoutMasterId r:id="rId17"/>
  </p:handoutMasterIdLst>
  <p:sldIdLst>
    <p:sldId id="357" r:id="rId5"/>
    <p:sldId id="358" r:id="rId6"/>
    <p:sldId id="359" r:id="rId7"/>
    <p:sldId id="361" r:id="rId8"/>
    <p:sldId id="360" r:id="rId9"/>
    <p:sldId id="362" r:id="rId10"/>
    <p:sldId id="363" r:id="rId11"/>
    <p:sldId id="370" r:id="rId12"/>
    <p:sldId id="364" r:id="rId13"/>
    <p:sldId id="365" r:id="rId14"/>
    <p:sldId id="368" r:id="rId15"/>
  </p:sldIdLst>
  <p:sldSz cx="9144000" cy="6858000" type="screen4x3"/>
  <p:notesSz cx="9296400" cy="7010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400"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400"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400"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400"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7" userDrawn="1">
          <p15:clr>
            <a:srgbClr val="A4A3A4"/>
          </p15:clr>
        </p15:guide>
        <p15:guide id="2" orient="horz" pos="108" userDrawn="1">
          <p15:clr>
            <a:srgbClr val="A4A3A4"/>
          </p15:clr>
        </p15:guide>
        <p15:guide id="3" orient="horz" pos="1068" userDrawn="1">
          <p15:clr>
            <a:srgbClr val="A4A3A4"/>
          </p15:clr>
        </p15:guide>
        <p15:guide id="4" pos="286" userDrawn="1">
          <p15:clr>
            <a:srgbClr val="A4A3A4"/>
          </p15:clr>
        </p15:guide>
        <p15:guide id="5" orient="horz" pos="1792" userDrawn="1">
          <p15:clr>
            <a:srgbClr val="A4A3A4"/>
          </p15:clr>
        </p15:guide>
        <p15:guide id="6" pos="3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ipper, Jennifer" initials="SJ" lastIdx="11" clrIdx="0"/>
  <p:cmAuthor id="1" name="Loren Aytona" initials="" lastIdx="37" clrIdx="1"/>
  <p:cmAuthor id="2" name="Frame, Laurie" initials="FL" lastIdx="1" clrIdx="2">
    <p:extLst>
      <p:ext uri="{19B8F6BF-5375-455C-9EA6-DF929625EA0E}">
        <p15:presenceInfo xmlns:p15="http://schemas.microsoft.com/office/powerpoint/2012/main" userId="S-1-5-21-726950158-1718880459-111294849-122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7AC"/>
    <a:srgbClr val="00B9E4"/>
    <a:srgbClr val="00B2E3"/>
    <a:srgbClr val="006682"/>
    <a:srgbClr val="047BC1"/>
    <a:srgbClr val="F7F7F7"/>
    <a:srgbClr val="92278F"/>
    <a:srgbClr val="EDFDFF"/>
    <a:srgbClr val="EEDACF"/>
    <a:srgbClr val="D24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20"/>
    <p:restoredTop sz="74499" autoAdjust="0"/>
  </p:normalViewPr>
  <p:slideViewPr>
    <p:cSldViewPr snapToGrid="0">
      <p:cViewPr varScale="1">
        <p:scale>
          <a:sx n="81" d="100"/>
          <a:sy n="81" d="100"/>
        </p:scale>
        <p:origin x="2246" y="53"/>
      </p:cViewPr>
      <p:guideLst>
        <p:guide orient="horz" pos="847"/>
        <p:guide orient="horz" pos="108"/>
        <p:guide orient="horz" pos="1068"/>
        <p:guide pos="286"/>
        <p:guide orient="horz" pos="1792"/>
        <p:guide pos="3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65" d="100"/>
          <a:sy n="165" d="100"/>
        </p:scale>
        <p:origin x="288" y="19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ng, Steven" userId="adef881a-c3c4-4e1a-aeb2-bb4de7c1e03f" providerId="ADAL" clId="{A02E3166-EE8F-2541-9DC1-B255F6531FE4}"/>
    <pc:docChg chg="modMainMaster">
      <pc:chgData name="Wong, Steven" userId="adef881a-c3c4-4e1a-aeb2-bb4de7c1e03f" providerId="ADAL" clId="{A02E3166-EE8F-2541-9DC1-B255F6531FE4}" dt="2020-01-21T15:32:25.804" v="0" actId="14100"/>
      <pc:docMkLst>
        <pc:docMk/>
      </pc:docMkLst>
      <pc:sldMasterChg chg="modSldLayout">
        <pc:chgData name="Wong, Steven" userId="adef881a-c3c4-4e1a-aeb2-bb4de7c1e03f" providerId="ADAL" clId="{A02E3166-EE8F-2541-9DC1-B255F6531FE4}" dt="2020-01-21T15:32:25.804" v="0" actId="14100"/>
        <pc:sldMasterMkLst>
          <pc:docMk/>
          <pc:sldMasterMk cId="0" sldId="2147483769"/>
        </pc:sldMasterMkLst>
        <pc:sldLayoutChg chg="modSp">
          <pc:chgData name="Wong, Steven" userId="adef881a-c3c4-4e1a-aeb2-bb4de7c1e03f" providerId="ADAL" clId="{A02E3166-EE8F-2541-9DC1-B255F6531FE4}" dt="2020-01-21T15:32:25.804" v="0" actId="14100"/>
          <pc:sldLayoutMkLst>
            <pc:docMk/>
            <pc:sldMasterMk cId="0" sldId="2147483769"/>
            <pc:sldLayoutMk cId="2645767054" sldId="2147484581"/>
          </pc:sldLayoutMkLst>
          <pc:picChg chg="mod">
            <ac:chgData name="Wong, Steven" userId="adef881a-c3c4-4e1a-aeb2-bb4de7c1e03f" providerId="ADAL" clId="{A02E3166-EE8F-2541-9DC1-B255F6531FE4}" dt="2020-01-21T15:32:25.804" v="0" actId="14100"/>
            <ac:picMkLst>
              <pc:docMk/>
              <pc:sldMasterMk cId="0" sldId="2147483769"/>
              <pc:sldLayoutMk cId="2645767054" sldId="2147484581"/>
              <ac:picMk id="4" creationId="{F1D1804F-62D7-40D8-A044-1EE428B8A5EB}"/>
            </ac:picMkLst>
          </pc:picChg>
        </pc:sldLayoutChg>
      </pc:sldMasterChg>
    </pc:docChg>
  </pc:docChgLst>
  <pc:docChgLst>
    <pc:chgData name="Wong, Steven" userId="adef881a-c3c4-4e1a-aeb2-bb4de7c1e03f" providerId="ADAL" clId="{ADEA26D5-8BF9-454C-A952-E94D703291DA}"/>
    <pc:docChg chg="custSel modSld modMainMaster modHandout">
      <pc:chgData name="Wong, Steven" userId="adef881a-c3c4-4e1a-aeb2-bb4de7c1e03f" providerId="ADAL" clId="{ADEA26D5-8BF9-454C-A952-E94D703291DA}" dt="2020-01-08T14:42:18.328" v="44" actId="478"/>
      <pc:docMkLst>
        <pc:docMk/>
      </pc:docMkLst>
      <pc:sldChg chg="delSp">
        <pc:chgData name="Wong, Steven" userId="adef881a-c3c4-4e1a-aeb2-bb4de7c1e03f" providerId="ADAL" clId="{ADEA26D5-8BF9-454C-A952-E94D703291DA}" dt="2020-01-08T14:42:18.328" v="44" actId="478"/>
        <pc:sldMkLst>
          <pc:docMk/>
          <pc:sldMk cId="2940051775" sldId="357"/>
        </pc:sldMkLst>
        <pc:spChg chg="del">
          <ac:chgData name="Wong, Steven" userId="adef881a-c3c4-4e1a-aeb2-bb4de7c1e03f" providerId="ADAL" clId="{ADEA26D5-8BF9-454C-A952-E94D703291DA}" dt="2020-01-08T14:42:18.328" v="44" actId="478"/>
          <ac:spMkLst>
            <pc:docMk/>
            <pc:sldMk cId="2940051775" sldId="357"/>
            <ac:spMk id="2" creationId="{0066D00E-46D8-C143-ACD8-12F7413166C8}"/>
          </ac:spMkLst>
        </pc:spChg>
      </pc:sldChg>
      <pc:sldMasterChg chg="modSldLayout">
        <pc:chgData name="Wong, Steven" userId="adef881a-c3c4-4e1a-aeb2-bb4de7c1e03f" providerId="ADAL" clId="{ADEA26D5-8BF9-454C-A952-E94D703291DA}" dt="2019-12-11T13:59:14.827" v="42"/>
        <pc:sldMasterMkLst>
          <pc:docMk/>
          <pc:sldMasterMk cId="0" sldId="2147483769"/>
        </pc:sldMasterMkLst>
        <pc:sldLayoutChg chg="modSp">
          <pc:chgData name="Wong, Steven" userId="adef881a-c3c4-4e1a-aeb2-bb4de7c1e03f" providerId="ADAL" clId="{ADEA26D5-8BF9-454C-A952-E94D703291DA}" dt="2019-12-06T18:44:16.996" v="39" actId="962"/>
          <pc:sldLayoutMkLst>
            <pc:docMk/>
            <pc:sldMasterMk cId="0" sldId="2147483769"/>
            <pc:sldLayoutMk cId="1955607632" sldId="2147484557"/>
          </pc:sldLayoutMkLst>
          <pc:picChg chg="mod">
            <ac:chgData name="Wong, Steven" userId="adef881a-c3c4-4e1a-aeb2-bb4de7c1e03f" providerId="ADAL" clId="{ADEA26D5-8BF9-454C-A952-E94D703291DA}" dt="2019-12-06T18:44:16.996" v="39" actId="962"/>
            <ac:picMkLst>
              <pc:docMk/>
              <pc:sldMasterMk cId="0" sldId="2147483769"/>
              <pc:sldLayoutMk cId="1955607632" sldId="2147484557"/>
              <ac:picMk id="5" creationId="{79257861-92BA-4C58-9FA0-269AB8F2E39E}"/>
            </ac:picMkLst>
          </pc:picChg>
        </pc:sldLayoutChg>
        <pc:sldLayoutChg chg="addSp modSp">
          <pc:chgData name="Wong, Steven" userId="adef881a-c3c4-4e1a-aeb2-bb4de7c1e03f" providerId="ADAL" clId="{ADEA26D5-8BF9-454C-A952-E94D703291DA}" dt="2019-12-11T13:59:14.827" v="42"/>
          <pc:sldLayoutMkLst>
            <pc:docMk/>
            <pc:sldMasterMk cId="0" sldId="2147483769"/>
            <pc:sldLayoutMk cId="3862329486" sldId="2147484572"/>
          </pc:sldLayoutMkLst>
          <pc:spChg chg="add mod">
            <ac:chgData name="Wong, Steven" userId="adef881a-c3c4-4e1a-aeb2-bb4de7c1e03f" providerId="ADAL" clId="{ADEA26D5-8BF9-454C-A952-E94D703291DA}" dt="2019-12-11T13:59:14.827" v="42"/>
            <ac:spMkLst>
              <pc:docMk/>
              <pc:sldMasterMk cId="0" sldId="2147483769"/>
              <pc:sldLayoutMk cId="3862329486" sldId="2147484572"/>
              <ac:spMk id="3" creationId="{9481C15D-57AA-A74B-8D85-2519A93D28FC}"/>
            </ac:spMkLst>
          </pc:spChg>
        </pc:sldLayoutChg>
        <pc:sldLayoutChg chg="modSp">
          <pc:chgData name="Wong, Steven" userId="adef881a-c3c4-4e1a-aeb2-bb4de7c1e03f" providerId="ADAL" clId="{ADEA26D5-8BF9-454C-A952-E94D703291DA}" dt="2019-12-06T18:44:22.920" v="41" actId="962"/>
          <pc:sldLayoutMkLst>
            <pc:docMk/>
            <pc:sldMasterMk cId="0" sldId="2147483769"/>
            <pc:sldLayoutMk cId="3942003179" sldId="2147484574"/>
          </pc:sldLayoutMkLst>
          <pc:picChg chg="mod">
            <ac:chgData name="Wong, Steven" userId="adef881a-c3c4-4e1a-aeb2-bb4de7c1e03f" providerId="ADAL" clId="{ADEA26D5-8BF9-454C-A952-E94D703291DA}" dt="2019-12-06T18:44:22.920" v="41" actId="962"/>
            <ac:picMkLst>
              <pc:docMk/>
              <pc:sldMasterMk cId="0" sldId="2147483769"/>
              <pc:sldLayoutMk cId="3942003179" sldId="2147484574"/>
              <ac:picMk id="4" creationId="{C411CE17-C75B-41F3-A571-C9945B8E496A}"/>
            </ac:picMkLst>
          </pc:picChg>
        </pc:sldLayoutChg>
        <pc:sldLayoutChg chg="modSp">
          <pc:chgData name="Wong, Steven" userId="adef881a-c3c4-4e1a-aeb2-bb4de7c1e03f" providerId="ADAL" clId="{ADEA26D5-8BF9-454C-A952-E94D703291DA}" dt="2019-12-06T18:44:08.704" v="37" actId="962"/>
          <pc:sldLayoutMkLst>
            <pc:docMk/>
            <pc:sldMasterMk cId="0" sldId="2147483769"/>
            <pc:sldLayoutMk cId="2645767054" sldId="2147484581"/>
          </pc:sldLayoutMkLst>
          <pc:picChg chg="mod">
            <ac:chgData name="Wong, Steven" userId="adef881a-c3c4-4e1a-aeb2-bb4de7c1e03f" providerId="ADAL" clId="{ADEA26D5-8BF9-454C-A952-E94D703291DA}" dt="2019-12-06T18:44:08.704" v="37" actId="962"/>
            <ac:picMkLst>
              <pc:docMk/>
              <pc:sldMasterMk cId="0" sldId="2147483769"/>
              <pc:sldLayoutMk cId="2645767054" sldId="2147484581"/>
              <ac:picMk id="4" creationId="{F1D1804F-62D7-40D8-A044-1EE428B8A5EB}"/>
            </ac:picMkLst>
          </pc:picChg>
        </pc:sldLayoutChg>
      </pc:sldMasterChg>
    </pc:docChg>
  </pc:docChgLst>
  <pc:docChgLst>
    <pc:chgData name="Wong, Steven" userId="adef881a-c3c4-4e1a-aeb2-bb4de7c1e03f" providerId="ADAL" clId="{C0923819-67C4-C54E-9B4C-9C5239A2DA7F}"/>
    <pc:docChg chg="custSel modSld modMainMaster">
      <pc:chgData name="Wong, Steven" userId="adef881a-c3c4-4e1a-aeb2-bb4de7c1e03f" providerId="ADAL" clId="{C0923819-67C4-C54E-9B4C-9C5239A2DA7F}" dt="2019-11-04T16:21:06.207" v="33" actId="207"/>
      <pc:docMkLst>
        <pc:docMk/>
      </pc:docMkLst>
      <pc:sldChg chg="modSp">
        <pc:chgData name="Wong, Steven" userId="adef881a-c3c4-4e1a-aeb2-bb4de7c1e03f" providerId="ADAL" clId="{C0923819-67C4-C54E-9B4C-9C5239A2DA7F}" dt="2019-11-04T16:12:03.412" v="6" actId="207"/>
        <pc:sldMkLst>
          <pc:docMk/>
          <pc:sldMk cId="1507690314" sldId="352"/>
        </pc:sldMkLst>
        <pc:spChg chg="mod">
          <ac:chgData name="Wong, Steven" userId="adef881a-c3c4-4e1a-aeb2-bb4de7c1e03f" providerId="ADAL" clId="{C0923819-67C4-C54E-9B4C-9C5239A2DA7F}" dt="2019-11-04T16:12:03.412" v="6" actId="207"/>
          <ac:spMkLst>
            <pc:docMk/>
            <pc:sldMk cId="1507690314" sldId="352"/>
            <ac:spMk id="7" creationId="{C5030748-E7E4-7343-BF62-9FA7EBFAD6DE}"/>
          </ac:spMkLst>
        </pc:spChg>
      </pc:sldChg>
      <pc:sldChg chg="addSp delSp modSp">
        <pc:chgData name="Wong, Steven" userId="adef881a-c3c4-4e1a-aeb2-bb4de7c1e03f" providerId="ADAL" clId="{C0923819-67C4-C54E-9B4C-9C5239A2DA7F}" dt="2019-11-04T16:12:38.276" v="12"/>
        <pc:sldMkLst>
          <pc:docMk/>
          <pc:sldMk cId="1324548044" sldId="355"/>
        </pc:sldMkLst>
        <pc:spChg chg="add del mod">
          <ac:chgData name="Wong, Steven" userId="adef881a-c3c4-4e1a-aeb2-bb4de7c1e03f" providerId="ADAL" clId="{C0923819-67C4-C54E-9B4C-9C5239A2DA7F}" dt="2019-11-04T16:12:38.276" v="12"/>
          <ac:spMkLst>
            <pc:docMk/>
            <pc:sldMk cId="1324548044" sldId="355"/>
            <ac:spMk id="2" creationId="{FE2984EF-B3C8-F046-A2BC-D08093D30198}"/>
          </ac:spMkLst>
        </pc:spChg>
        <pc:spChg chg="mod">
          <ac:chgData name="Wong, Steven" userId="adef881a-c3c4-4e1a-aeb2-bb4de7c1e03f" providerId="ADAL" clId="{C0923819-67C4-C54E-9B4C-9C5239A2DA7F}" dt="2019-11-04T16:12:10.257" v="8" actId="207"/>
          <ac:spMkLst>
            <pc:docMk/>
            <pc:sldMk cId="1324548044" sldId="355"/>
            <ac:spMk id="4" creationId="{36D9D03E-8AFA-0D44-B071-8DEEDF664610}"/>
          </ac:spMkLst>
        </pc:spChg>
        <pc:graphicFrameChg chg="mod">
          <ac:chgData name="Wong, Steven" userId="adef881a-c3c4-4e1a-aeb2-bb4de7c1e03f" providerId="ADAL" clId="{C0923819-67C4-C54E-9B4C-9C5239A2DA7F}" dt="2019-11-04T16:12:26.389" v="9"/>
          <ac:graphicFrameMkLst>
            <pc:docMk/>
            <pc:sldMk cId="1324548044" sldId="355"/>
            <ac:graphicFrameMk id="3" creationId="{00000000-0000-0000-0000-000000000000}"/>
          </ac:graphicFrameMkLst>
        </pc:graphicFrameChg>
      </pc:sldChg>
      <pc:sldChg chg="addSp delSp modSp">
        <pc:chgData name="Wong, Steven" userId="adef881a-c3c4-4e1a-aeb2-bb4de7c1e03f" providerId="ADAL" clId="{C0923819-67C4-C54E-9B4C-9C5239A2DA7F}" dt="2019-11-04T16:11:55.967" v="5" actId="767"/>
        <pc:sldMkLst>
          <pc:docMk/>
          <pc:sldMk cId="2940051775" sldId="357"/>
        </pc:sldMkLst>
        <pc:spChg chg="add del mod">
          <ac:chgData name="Wong, Steven" userId="adef881a-c3c4-4e1a-aeb2-bb4de7c1e03f" providerId="ADAL" clId="{C0923819-67C4-C54E-9B4C-9C5239A2DA7F}" dt="2019-11-04T16:11:28.727" v="1" actId="767"/>
          <ac:spMkLst>
            <pc:docMk/>
            <pc:sldMk cId="2940051775" sldId="357"/>
            <ac:spMk id="2" creationId="{C2D7E2DD-07DB-6046-AB89-9F27CE3117FC}"/>
          </ac:spMkLst>
        </pc:spChg>
        <pc:spChg chg="add del mod">
          <ac:chgData name="Wong, Steven" userId="adef881a-c3c4-4e1a-aeb2-bb4de7c1e03f" providerId="ADAL" clId="{C0923819-67C4-C54E-9B4C-9C5239A2DA7F}" dt="2019-11-04T16:11:55.967" v="5" actId="767"/>
          <ac:spMkLst>
            <pc:docMk/>
            <pc:sldMk cId="2940051775" sldId="357"/>
            <ac:spMk id="3" creationId="{67DFD9B8-9123-B54B-8093-8078B0A2C914}"/>
          </ac:spMkLst>
        </pc:spChg>
        <pc:spChg chg="mod">
          <ac:chgData name="Wong, Steven" userId="adef881a-c3c4-4e1a-aeb2-bb4de7c1e03f" providerId="ADAL" clId="{C0923819-67C4-C54E-9B4C-9C5239A2DA7F}" dt="2019-11-04T16:11:51.473" v="3" actId="207"/>
          <ac:spMkLst>
            <pc:docMk/>
            <pc:sldMk cId="2940051775" sldId="357"/>
            <ac:spMk id="6" creationId="{CA3262E3-46BB-C747-B5A0-388F82A3EA20}"/>
          </ac:spMkLst>
        </pc:spChg>
        <pc:spChg chg="mod">
          <ac:chgData name="Wong, Steven" userId="adef881a-c3c4-4e1a-aeb2-bb4de7c1e03f" providerId="ADAL" clId="{C0923819-67C4-C54E-9B4C-9C5239A2DA7F}" dt="2019-11-04T16:11:45.236" v="2" actId="207"/>
          <ac:spMkLst>
            <pc:docMk/>
            <pc:sldMk cId="2940051775" sldId="357"/>
            <ac:spMk id="33796" creationId="{00000000-0000-0000-0000-000000000000}"/>
          </ac:spMkLst>
        </pc:spChg>
      </pc:sldChg>
      <pc:sldChg chg="modSp">
        <pc:chgData name="Wong, Steven" userId="adef881a-c3c4-4e1a-aeb2-bb4de7c1e03f" providerId="ADAL" clId="{C0923819-67C4-C54E-9B4C-9C5239A2DA7F}" dt="2019-11-04T16:12:07.471" v="7" actId="207"/>
        <pc:sldMkLst>
          <pc:docMk/>
          <pc:sldMk cId="1604388659" sldId="358"/>
        </pc:sldMkLst>
        <pc:spChg chg="mod">
          <ac:chgData name="Wong, Steven" userId="adef881a-c3c4-4e1a-aeb2-bb4de7c1e03f" providerId="ADAL" clId="{C0923819-67C4-C54E-9B4C-9C5239A2DA7F}" dt="2019-11-04T16:12:07.471" v="7" actId="207"/>
          <ac:spMkLst>
            <pc:docMk/>
            <pc:sldMk cId="1604388659" sldId="358"/>
            <ac:spMk id="7" creationId="{C5030748-E7E4-7343-BF62-9FA7EBFAD6DE}"/>
          </ac:spMkLst>
        </pc:spChg>
      </pc:sldChg>
      <pc:sldMasterChg chg="modSp modSldLayout">
        <pc:chgData name="Wong, Steven" userId="adef881a-c3c4-4e1a-aeb2-bb4de7c1e03f" providerId="ADAL" clId="{C0923819-67C4-C54E-9B4C-9C5239A2DA7F}" dt="2019-11-04T16:21:06.207" v="33" actId="207"/>
        <pc:sldMasterMkLst>
          <pc:docMk/>
          <pc:sldMasterMk cId="0" sldId="2147483769"/>
        </pc:sldMasterMkLst>
        <pc:spChg chg="mod">
          <ac:chgData name="Wong, Steven" userId="adef881a-c3c4-4e1a-aeb2-bb4de7c1e03f" providerId="ADAL" clId="{C0923819-67C4-C54E-9B4C-9C5239A2DA7F}" dt="2019-11-04T16:14:38.190" v="26" actId="207"/>
          <ac:spMkLst>
            <pc:docMk/>
            <pc:sldMasterMk cId="0" sldId="2147483769"/>
            <ac:spMk id="7" creationId="{00000000-0000-0000-0000-000000000000}"/>
          </ac:spMkLst>
        </pc:spChg>
        <pc:spChg chg="mod">
          <ac:chgData name="Wong, Steven" userId="adef881a-c3c4-4e1a-aeb2-bb4de7c1e03f" providerId="ADAL" clId="{C0923819-67C4-C54E-9B4C-9C5239A2DA7F}" dt="2019-11-04T16:14:18.117" v="24" actId="207"/>
          <ac:spMkLst>
            <pc:docMk/>
            <pc:sldMasterMk cId="0" sldId="2147483769"/>
            <ac:spMk id="2051" creationId="{00000000-0000-0000-0000-000000000000}"/>
          </ac:spMkLst>
        </pc:spChg>
        <pc:spChg chg="mod">
          <ac:chgData name="Wong, Steven" userId="adef881a-c3c4-4e1a-aeb2-bb4de7c1e03f" providerId="ADAL" clId="{C0923819-67C4-C54E-9B4C-9C5239A2DA7F}" dt="2019-11-04T16:14:32.690" v="25" actId="12"/>
          <ac:spMkLst>
            <pc:docMk/>
            <pc:sldMasterMk cId="0" sldId="2147483769"/>
            <ac:spMk id="2052" creationId="{00000000-0000-0000-0000-000000000000}"/>
          </ac:spMkLst>
        </pc:spChg>
        <pc:sldLayoutChg chg="modSp">
          <pc:chgData name="Wong, Steven" userId="adef881a-c3c4-4e1a-aeb2-bb4de7c1e03f" providerId="ADAL" clId="{C0923819-67C4-C54E-9B4C-9C5239A2DA7F}" dt="2019-11-04T16:14:43.087" v="27" actId="207"/>
          <pc:sldLayoutMkLst>
            <pc:docMk/>
            <pc:sldMasterMk cId="0" sldId="2147483769"/>
            <pc:sldLayoutMk cId="1955607632" sldId="2147484557"/>
          </pc:sldLayoutMkLst>
          <pc:spChg chg="mod">
            <ac:chgData name="Wong, Steven" userId="adef881a-c3c4-4e1a-aeb2-bb4de7c1e03f" providerId="ADAL" clId="{C0923819-67C4-C54E-9B4C-9C5239A2DA7F}" dt="2019-11-04T16:13:21.312" v="17" actId="207"/>
            <ac:spMkLst>
              <pc:docMk/>
              <pc:sldMasterMk cId="0" sldId="2147483769"/>
              <pc:sldLayoutMk cId="1955607632" sldId="2147484557"/>
              <ac:spMk id="2" creationId="{00000000-0000-0000-0000-000000000000}"/>
            </ac:spMkLst>
          </pc:spChg>
          <pc:spChg chg="mod">
            <ac:chgData name="Wong, Steven" userId="adef881a-c3c4-4e1a-aeb2-bb4de7c1e03f" providerId="ADAL" clId="{C0923819-67C4-C54E-9B4C-9C5239A2DA7F}" dt="2019-11-04T16:13:42.125" v="19" actId="12"/>
            <ac:spMkLst>
              <pc:docMk/>
              <pc:sldMasterMk cId="0" sldId="2147483769"/>
              <pc:sldLayoutMk cId="1955607632" sldId="2147484557"/>
              <ac:spMk id="3" creationId="{00000000-0000-0000-0000-000000000000}"/>
            </ac:spMkLst>
          </pc:spChg>
          <pc:spChg chg="mod">
            <ac:chgData name="Wong, Steven" userId="adef881a-c3c4-4e1a-aeb2-bb4de7c1e03f" providerId="ADAL" clId="{C0923819-67C4-C54E-9B4C-9C5239A2DA7F}" dt="2019-11-04T16:14:43.087" v="27" actId="207"/>
            <ac:spMkLst>
              <pc:docMk/>
              <pc:sldMasterMk cId="0" sldId="2147483769"/>
              <pc:sldLayoutMk cId="1955607632" sldId="2147484557"/>
              <ac:spMk id="4" creationId="{00000000-0000-0000-0000-000000000000}"/>
            </ac:spMkLst>
          </pc:spChg>
          <pc:spChg chg="mod">
            <ac:chgData name="Wong, Steven" userId="adef881a-c3c4-4e1a-aeb2-bb4de7c1e03f" providerId="ADAL" clId="{C0923819-67C4-C54E-9B4C-9C5239A2DA7F}" dt="2019-11-04T16:13:26.158" v="18" actId="207"/>
            <ac:spMkLst>
              <pc:docMk/>
              <pc:sldMasterMk cId="0" sldId="2147483769"/>
              <pc:sldLayoutMk cId="1955607632" sldId="2147484557"/>
              <ac:spMk id="6" creationId="{5E9F1A82-9D54-4801-8572-9152A6C6BCF8}"/>
            </ac:spMkLst>
          </pc:spChg>
          <pc:picChg chg="mod">
            <ac:chgData name="Wong, Steven" userId="adef881a-c3c4-4e1a-aeb2-bb4de7c1e03f" providerId="ADAL" clId="{C0923819-67C4-C54E-9B4C-9C5239A2DA7F}" dt="2019-11-04T16:13:50.689" v="20" actId="14826"/>
            <ac:picMkLst>
              <pc:docMk/>
              <pc:sldMasterMk cId="0" sldId="2147483769"/>
              <pc:sldLayoutMk cId="1955607632" sldId="2147484557"/>
              <ac:picMk id="5" creationId="{79257861-92BA-4C58-9FA0-269AB8F2E39E}"/>
            </ac:picMkLst>
          </pc:picChg>
        </pc:sldLayoutChg>
        <pc:sldLayoutChg chg="addSp delSp modSp setBg">
          <pc:chgData name="Wong, Steven" userId="adef881a-c3c4-4e1a-aeb2-bb4de7c1e03f" providerId="ADAL" clId="{C0923819-67C4-C54E-9B4C-9C5239A2DA7F}" dt="2019-11-04T16:21:06.207" v="33" actId="207"/>
          <pc:sldLayoutMkLst>
            <pc:docMk/>
            <pc:sldMasterMk cId="0" sldId="2147483769"/>
            <pc:sldLayoutMk cId="3862329486" sldId="2147484572"/>
          </pc:sldLayoutMkLst>
          <pc:spChg chg="mod">
            <ac:chgData name="Wong, Steven" userId="adef881a-c3c4-4e1a-aeb2-bb4de7c1e03f" providerId="ADAL" clId="{C0923819-67C4-C54E-9B4C-9C5239A2DA7F}" dt="2019-11-04T16:14:03.908" v="22" actId="207"/>
            <ac:spMkLst>
              <pc:docMk/>
              <pc:sldMasterMk cId="0" sldId="2147483769"/>
              <pc:sldLayoutMk cId="3862329486" sldId="2147484572"/>
              <ac:spMk id="4" creationId="{FC22E14C-C515-44CF-A19F-E393ABBBD456}"/>
            </ac:spMkLst>
          </pc:spChg>
          <pc:spChg chg="add mod">
            <ac:chgData name="Wong, Steven" userId="adef881a-c3c4-4e1a-aeb2-bb4de7c1e03f" providerId="ADAL" clId="{C0923819-67C4-C54E-9B4C-9C5239A2DA7F}" dt="2019-11-04T16:21:06.207" v="33" actId="207"/>
            <ac:spMkLst>
              <pc:docMk/>
              <pc:sldMasterMk cId="0" sldId="2147483769"/>
              <pc:sldLayoutMk cId="3862329486" sldId="2147484572"/>
              <ac:spMk id="5" creationId="{5C1F5EF3-5E57-264A-A511-A63DF848DC61}"/>
            </ac:spMkLst>
          </pc:spChg>
          <pc:spChg chg="del">
            <ac:chgData name="Wong, Steven" userId="adef881a-c3c4-4e1a-aeb2-bb4de7c1e03f" providerId="ADAL" clId="{C0923819-67C4-C54E-9B4C-9C5239A2DA7F}" dt="2019-11-04T16:21:00.756" v="31" actId="478"/>
            <ac:spMkLst>
              <pc:docMk/>
              <pc:sldMasterMk cId="0" sldId="2147483769"/>
              <pc:sldLayoutMk cId="3862329486" sldId="2147484572"/>
              <ac:spMk id="9" creationId="{00000000-0000-0000-0000-000000000000}"/>
            </ac:spMkLst>
          </pc:spChg>
        </pc:sldLayoutChg>
        <pc:sldLayoutChg chg="addSp delSp modSp">
          <pc:chgData name="Wong, Steven" userId="adef881a-c3c4-4e1a-aeb2-bb4de7c1e03f" providerId="ADAL" clId="{C0923819-67C4-C54E-9B4C-9C5239A2DA7F}" dt="2019-11-04T16:20:58.045" v="30"/>
          <pc:sldLayoutMkLst>
            <pc:docMk/>
            <pc:sldMasterMk cId="0" sldId="2147483769"/>
            <pc:sldLayoutMk cId="3942003179" sldId="2147484574"/>
          </pc:sldLayoutMkLst>
          <pc:spChg chg="mod">
            <ac:chgData name="Wong, Steven" userId="adef881a-c3c4-4e1a-aeb2-bb4de7c1e03f" providerId="ADAL" clId="{C0923819-67C4-C54E-9B4C-9C5239A2DA7F}" dt="2019-11-04T16:12:59.476" v="14" actId="207"/>
            <ac:spMkLst>
              <pc:docMk/>
              <pc:sldMasterMk cId="0" sldId="2147483769"/>
              <pc:sldLayoutMk cId="3942003179" sldId="2147484574"/>
              <ac:spMk id="5" creationId="{5D389F46-2B3C-4752-8A83-BDBFDA4A3B71}"/>
            </ac:spMkLst>
          </pc:spChg>
          <pc:spChg chg="mod">
            <ac:chgData name="Wong, Steven" userId="adef881a-c3c4-4e1a-aeb2-bb4de7c1e03f" providerId="ADAL" clId="{C0923819-67C4-C54E-9B4C-9C5239A2DA7F}" dt="2019-11-04T16:12:48.668" v="13" actId="207"/>
            <ac:spMkLst>
              <pc:docMk/>
              <pc:sldMasterMk cId="0" sldId="2147483769"/>
              <pc:sldLayoutMk cId="3942003179" sldId="2147484574"/>
              <ac:spMk id="6" creationId="{5C614D70-6F9B-B845-9818-088654AFE70B}"/>
            </ac:spMkLst>
          </pc:spChg>
          <pc:spChg chg="del mod">
            <ac:chgData name="Wong, Steven" userId="adef881a-c3c4-4e1a-aeb2-bb4de7c1e03f" providerId="ADAL" clId="{C0923819-67C4-C54E-9B4C-9C5239A2DA7F}" dt="2019-11-04T16:20:57.499" v="29" actId="478"/>
            <ac:spMkLst>
              <pc:docMk/>
              <pc:sldMasterMk cId="0" sldId="2147483769"/>
              <pc:sldLayoutMk cId="3942003179" sldId="2147484574"/>
              <ac:spMk id="7" creationId="{00000000-0000-0000-0000-000000000000}"/>
            </ac:spMkLst>
          </pc:spChg>
          <pc:spChg chg="add">
            <ac:chgData name="Wong, Steven" userId="adef881a-c3c4-4e1a-aeb2-bb4de7c1e03f" providerId="ADAL" clId="{C0923819-67C4-C54E-9B4C-9C5239A2DA7F}" dt="2019-11-04T16:20:58.045" v="30"/>
            <ac:spMkLst>
              <pc:docMk/>
              <pc:sldMasterMk cId="0" sldId="2147483769"/>
              <pc:sldLayoutMk cId="3942003179" sldId="2147484574"/>
              <ac:spMk id="8" creationId="{55B34939-D16E-7241-8648-2BC928FA5F3F}"/>
            </ac:spMkLst>
          </pc:spChg>
          <pc:picChg chg="mod">
            <ac:chgData name="Wong, Steven" userId="adef881a-c3c4-4e1a-aeb2-bb4de7c1e03f" providerId="ADAL" clId="{C0923819-67C4-C54E-9B4C-9C5239A2DA7F}" dt="2019-11-04T16:13:08.316" v="15" actId="14826"/>
            <ac:picMkLst>
              <pc:docMk/>
              <pc:sldMasterMk cId="0" sldId="2147483769"/>
              <pc:sldLayoutMk cId="3942003179" sldId="2147484574"/>
              <ac:picMk id="4" creationId="{C411CE17-C75B-41F3-A571-C9945B8E496A}"/>
            </ac:picMkLst>
          </pc:picChg>
        </pc:sldLayoutChg>
        <pc:sldLayoutChg chg="modSp">
          <pc:chgData name="Wong, Steven" userId="adef881a-c3c4-4e1a-aeb2-bb4de7c1e03f" providerId="ADAL" clId="{C0923819-67C4-C54E-9B4C-9C5239A2DA7F}" dt="2019-11-04T16:14:13.460" v="23" actId="207"/>
          <pc:sldLayoutMkLst>
            <pc:docMk/>
            <pc:sldMasterMk cId="0" sldId="2147483769"/>
            <pc:sldLayoutMk cId="2645767054" sldId="2147484581"/>
          </pc:sldLayoutMkLst>
          <pc:spChg chg="mod">
            <ac:chgData name="Wong, Steven" userId="adef881a-c3c4-4e1a-aeb2-bb4de7c1e03f" providerId="ADAL" clId="{C0923819-67C4-C54E-9B4C-9C5239A2DA7F}" dt="2019-11-04T16:14:13.460" v="23" actId="207"/>
            <ac:spMkLst>
              <pc:docMk/>
              <pc:sldMasterMk cId="0" sldId="2147483769"/>
              <pc:sldLayoutMk cId="2645767054" sldId="2147484581"/>
              <ac:spMk id="5" creationId="{B4D06F2E-1418-4481-BA27-7E36F4C8E124}"/>
            </ac:spMkLst>
          </pc:spChg>
          <pc:picChg chg="mod">
            <ac:chgData name="Wong, Steven" userId="adef881a-c3c4-4e1a-aeb2-bb4de7c1e03f" providerId="ADAL" clId="{C0923819-67C4-C54E-9B4C-9C5239A2DA7F}" dt="2019-11-04T16:13:17.738" v="16" actId="14826"/>
            <ac:picMkLst>
              <pc:docMk/>
              <pc:sldMasterMk cId="0" sldId="2147483769"/>
              <pc:sldLayoutMk cId="2645767054" sldId="2147484581"/>
              <ac:picMk id="4" creationId="{F1D1804F-62D7-40D8-A044-1EE428B8A5EB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8971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100" u="none">
                <a:latin typeface="Arial Narrow" pitchFamily="34" charset="0"/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287"/>
            <a:ext cx="599012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 u="none">
                <a:latin typeface="Arial Narrow" pitchFamily="34" charset="0"/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290352" y="6658287"/>
            <a:ext cx="1004457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u="none"/>
            </a:lvl1pPr>
          </a:lstStyle>
          <a:p>
            <a:fld id="{7E981981-9D94-4DEE-BB6F-8340CF993D5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8971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464987" eaLnBrk="0" hangingPunct="0">
              <a:spcBef>
                <a:spcPct val="0"/>
              </a:spcBef>
              <a:defRPr sz="1200" u="none">
                <a:latin typeface="Arial" charset="0"/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838" y="0"/>
            <a:ext cx="4028971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464987" eaLnBrk="0" hangingPunct="0">
              <a:defRPr sz="1200" u="none"/>
            </a:lvl1pPr>
          </a:lstStyle>
          <a:p>
            <a:fld id="{24F56CF2-DCFE-4A13-AF35-E1D99AC3E997}" type="datetime1">
              <a:rPr lang="en-CA" altLang="en-US"/>
              <a:pPr/>
              <a:t>2020-11-23</a:t>
            </a:fld>
            <a:endParaRPr lang="en-CA" alt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640" y="3329940"/>
            <a:ext cx="743712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287"/>
            <a:ext cx="4028971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464987" eaLnBrk="0" hangingPunct="0">
              <a:spcBef>
                <a:spcPct val="0"/>
              </a:spcBef>
              <a:defRPr sz="1200" u="none">
                <a:latin typeface="Arial" charset="0"/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838" y="6658287"/>
            <a:ext cx="4028971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464987" eaLnBrk="0" hangingPunct="0">
              <a:defRPr sz="1200" u="none"/>
            </a:lvl1pPr>
          </a:lstStyle>
          <a:p>
            <a:fld id="{0597D704-995A-451A-AAA2-B9462F0B3A3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68" charset="0"/>
        <a:ea typeface="MS PGothic" panose="020B0600070205080204" pitchFamily="34" charset="-128"/>
        <a:cs typeface="ＭＳ Ｐゴシック" pitchFamily="6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68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68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68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68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Trainer Notes</a:t>
            </a:r>
          </a:p>
          <a:p>
            <a:r>
              <a:rPr lang="en-US" u="sng" dirty="0" smtClean="0"/>
              <a:t>Audiences</a:t>
            </a:r>
            <a:r>
              <a:rPr lang="en-US" u="sng" baseline="0" dirty="0" smtClean="0"/>
              <a:t> for this Training: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Help Desk or IT support personnel at contributing</a:t>
            </a:r>
            <a:r>
              <a:rPr lang="en-US" baseline="0" dirty="0" smtClean="0"/>
              <a:t> and/or </a:t>
            </a:r>
            <a:r>
              <a:rPr lang="en-US" dirty="0" smtClean="0"/>
              <a:t>viewing sites who will be providing support to end-users of the ConnectingOntario ClinicalViewer and performing maintenance and communication activities for ConnectingOntario</a:t>
            </a:r>
          </a:p>
          <a:p>
            <a:pPr marL="629181" lvl="1" indent="-171981">
              <a:buFont typeface="Arial" panose="020B0604020202020204" pitchFamily="34" charset="0"/>
              <a:buChar char="•"/>
            </a:pPr>
            <a:r>
              <a:rPr lang="en-US" dirty="0" smtClean="0"/>
              <a:t>Typically</a:t>
            </a:r>
            <a:r>
              <a:rPr lang="en-US" baseline="0" dirty="0" smtClean="0"/>
              <a:t> these organizations have a formalized Help Desk or IT support personnel role within the organization</a:t>
            </a:r>
          </a:p>
          <a:p>
            <a:pPr marL="629181" lvl="1" indent="-171981">
              <a:buFont typeface="Arial" panose="020B0604020202020204" pitchFamily="34" charset="0"/>
              <a:buChar char="•"/>
            </a:pPr>
            <a:r>
              <a:rPr lang="en-US" baseline="0" dirty="0" smtClean="0"/>
              <a:t>If the organization being trained does not have a formalized Help Desk / IT support personnel OR relies solely on external support resources, consider reviewing the Support Tip Sheet with the organization </a:t>
            </a:r>
            <a:endParaRPr lang="en-US" dirty="0" smtClean="0"/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ConnectingOntario ClinicalViewer access and training is permitted </a:t>
            </a:r>
            <a:r>
              <a:rPr lang="en-US" u="sng" dirty="0" smtClean="0"/>
              <a:t>only</a:t>
            </a:r>
            <a:r>
              <a:rPr lang="en-US" dirty="0" smtClean="0"/>
              <a:t> for Help Desk/IT support personnel who are employed by an organization that has signed the letter: “Tier 1 Support Access to Support Clinicians with Connectivity Issues”</a:t>
            </a:r>
          </a:p>
          <a:p>
            <a:pPr marL="630599" lvl="1" indent="-171981">
              <a:buFont typeface="Arial" panose="020B0604020202020204" pitchFamily="34" charset="0"/>
              <a:buChar char="•"/>
            </a:pPr>
            <a:r>
              <a:rPr lang="en-US" dirty="0" smtClean="0"/>
              <a:t>This letter contains conditions that must be met in order for organization help desks to have access to the production (live) environment for the ClinicalViewer.  This includes responsibilities such as:</a:t>
            </a:r>
          </a:p>
          <a:p>
            <a:pPr marL="1089216" lvl="2" indent="-171981">
              <a:buFont typeface="Arial" panose="020B0604020202020204" pitchFamily="34" charset="0"/>
              <a:buChar char="•"/>
            </a:pPr>
            <a:r>
              <a:rPr lang="en-US" dirty="0" smtClean="0"/>
              <a:t>Completion of privacy training specific to the ClinicalViewer</a:t>
            </a:r>
          </a:p>
          <a:p>
            <a:pPr marL="1089216" lvl="2" indent="-171981">
              <a:buFont typeface="Arial" panose="020B0604020202020204" pitchFamily="34" charset="0"/>
              <a:buChar char="•"/>
            </a:pPr>
            <a:r>
              <a:rPr lang="en-US" dirty="0" smtClean="0"/>
              <a:t>Taking all reasonable steps to resolve an issue without accessing the ClinicalViewer</a:t>
            </a:r>
          </a:p>
          <a:p>
            <a:pPr marL="1089216" lvl="2" indent="-171981">
              <a:buFont typeface="Arial" panose="020B0604020202020204" pitchFamily="34" charset="0"/>
              <a:buChar char="•"/>
            </a:pPr>
            <a:r>
              <a:rPr lang="en-US" dirty="0" smtClean="0"/>
              <a:t>Using only approved test patients (from eHealth Ontario) when accessing the ClinicalViewer to resolve an issue</a:t>
            </a:r>
          </a:p>
          <a:p>
            <a:r>
              <a:rPr lang="en-US" u="sng" dirty="0"/>
              <a:t>Length:</a:t>
            </a:r>
            <a:r>
              <a:rPr lang="en-US" dirty="0"/>
              <a:t> 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/>
              <a:t>30 minutes</a:t>
            </a:r>
            <a:endParaRPr lang="en-CA" dirty="0"/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/>
              <a:t>Help Desk training can be conducted as an adjunct to ConnectingOntario ClinicalViewer Training for Help Desk personnel who will have access to the </a:t>
            </a:r>
            <a:r>
              <a:rPr lang="en-US" dirty="0" smtClean="0"/>
              <a:t>ClinicalViewer</a:t>
            </a:r>
            <a:r>
              <a:rPr lang="en-US" dirty="0"/>
              <a:t>.  It is recommended that Help Desk training occurs within 2 weeks of the Go-Live date</a:t>
            </a:r>
            <a:endParaRPr lang="en-CA" dirty="0"/>
          </a:p>
          <a:p>
            <a:r>
              <a:rPr lang="en-US" u="sng" dirty="0"/>
              <a:t>Training Method: </a:t>
            </a:r>
            <a:r>
              <a:rPr lang="en-US" dirty="0"/>
              <a:t>		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/>
              <a:t>LIVE training featuring discussion and review of resource materials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/>
              <a:pPr/>
              <a:t>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65980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Organizations (such as primary or community care providers) may hire external providers for IT support or help desk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It is important for these organizations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to ensure they follow privacy policies regarding PI/PHI when communicating with external IT support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90533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</a:p>
          <a:p>
            <a:pPr defTabSz="458617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10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83619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79701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Emphasize that first level or tier 1 support and initial troubleshooting</a:t>
            </a:r>
            <a:r>
              <a:rPr lang="en-US" baseline="0" dirty="0" smtClean="0"/>
              <a:t> activities, including but not limited to those presented on the slide, must be conducted BEFORE contacting Ontario Health Service Desk</a:t>
            </a:r>
            <a:endParaRPr lang="en-US" dirty="0" smtClean="0"/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Display Operation Guide</a:t>
            </a:r>
          </a:p>
          <a:p>
            <a:pPr marL="630599" lvl="1" indent="-171981">
              <a:buFont typeface="Arial" panose="020B0604020202020204" pitchFamily="34" charset="0"/>
              <a:buChar char="•"/>
            </a:pPr>
            <a:r>
              <a:rPr lang="en-US" dirty="0" smtClean="0"/>
              <a:t>This</a:t>
            </a:r>
            <a:r>
              <a:rPr lang="en-US" baseline="0" dirty="0" smtClean="0"/>
              <a:t> guide is an important reference for all support/help desk personnel</a:t>
            </a:r>
          </a:p>
          <a:p>
            <a:pPr marL="630599" lvl="1" indent="-171981">
              <a:buFont typeface="Arial" panose="020B0604020202020204" pitchFamily="34" charset="0"/>
              <a:buChar char="•"/>
            </a:pPr>
            <a:r>
              <a:rPr lang="en-US" baseline="0" dirty="0" smtClean="0"/>
              <a:t>As such, it should be reviewer prior to Go Live implementation date at your organization</a:t>
            </a:r>
          </a:p>
          <a:p>
            <a:pPr marL="630599" lvl="1" indent="-171981">
              <a:buFont typeface="Arial" panose="020B0604020202020204" pitchFamily="34" charset="0"/>
              <a:buChar char="•"/>
            </a:pPr>
            <a:r>
              <a:rPr lang="en-US" baseline="0" dirty="0" smtClean="0"/>
              <a:t>The guide should also be required reading for new support/help desk personnel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0824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Any maintenance is performed during the Sunday 12:00 a.m. to 6:00 a.m. window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The ClinicalViewer is unavailable during a maintenance window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Advance notification is provided for all planned updates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b="1" u="sng" dirty="0" smtClean="0"/>
              <a:t>For all organizations that either contribute</a:t>
            </a:r>
            <a:r>
              <a:rPr lang="en-US" b="1" u="sng" baseline="0" dirty="0" smtClean="0"/>
              <a:t> data to ConnectingOntario and/or use the ClinicalViewer, i</a:t>
            </a:r>
            <a:r>
              <a:rPr lang="en-US" b="1" u="sng" dirty="0" smtClean="0"/>
              <a:t>t is very important that contact information be kept up to date so that communication and notifications can be received from ConnectingOntario and distributed to end users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04767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</a:p>
          <a:p>
            <a:pPr defTabSz="458617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18395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When a new ConnectingOntario code is created, notifications will be sent to the Help Desk, which should be forwarded to the persons responsible for terminology mapping at your site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Two types of error reports, Weekly Conformance and Codes on the Fly (see next slide), will be sent to the Help Desk that must be forwarded to the responsible persons </a:t>
            </a:r>
          </a:p>
          <a:p>
            <a:endParaRPr lang="en-US" dirty="0" smtClean="0"/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u="sng" dirty="0" smtClean="0"/>
              <a:t>Weekly Conformance Error Reports </a:t>
            </a:r>
            <a:r>
              <a:rPr lang="en-US" dirty="0" smtClean="0"/>
              <a:t>are distributed to organizations to aid in error handling and remediation; however, it is expected that DLQ/EQ Administrators monitor both queues regularly and respond accordingly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The purpose of this monitoring is to ensure complete and correct data is populated in the acCDR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40132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When a new ConnectingOntario code is created, the ConnectingOntario terminology mapping worksheet is updated and the impacted viewer system owners are notified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Mapping changes can occur as a result of a request from an</a:t>
            </a:r>
            <a:r>
              <a:rPr lang="en-US" baseline="0" dirty="0" smtClean="0"/>
              <a:t> organization </a:t>
            </a:r>
            <a:r>
              <a:rPr lang="en-US" dirty="0" smtClean="0"/>
              <a:t>when it does not find any of the ConnectingOntario provincial codes to be appropriate for the concept in question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u="sng" dirty="0" smtClean="0"/>
              <a:t>Codes on the Fly </a:t>
            </a:r>
            <a:r>
              <a:rPr lang="en-US" dirty="0" smtClean="0"/>
              <a:t>refers to new local/organization codes that have not been mapped in the ConnectingOntario terminology</a:t>
            </a:r>
          </a:p>
          <a:p>
            <a:pPr marL="629181" lvl="1" indent="-171981">
              <a:buFont typeface="Arial" panose="020B0604020202020204" pitchFamily="34" charset="0"/>
              <a:buChar char="•"/>
            </a:pPr>
            <a:r>
              <a:rPr lang="en-US" dirty="0" smtClean="0"/>
              <a:t>This report is a list of these detected new or unknown codes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Documents submitted to the acCDR using unmapped local codes may not show up in ConnectingOntario ClinicalViewer</a:t>
            </a:r>
            <a:r>
              <a:rPr lang="en-US" baseline="0" dirty="0" smtClean="0"/>
              <a:t> </a:t>
            </a:r>
            <a:r>
              <a:rPr lang="en-US" dirty="0" smtClean="0"/>
              <a:t>as expected and </a:t>
            </a:r>
            <a:r>
              <a:rPr lang="en-US" b="1" u="sng" dirty="0" smtClean="0"/>
              <a:t>represent a patient risk</a:t>
            </a:r>
            <a:r>
              <a:rPr lang="en-US" dirty="0" smtClean="0"/>
              <a:t>; proactive submission of new code requests to the eHealth Ontario Service Desk is strongly recommended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8284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 slide</a:t>
            </a:r>
            <a:r>
              <a:rPr lang="en-US" baseline="0" dirty="0" smtClean="0"/>
              <a:t> shows a sample workflow for local/organization help desks to follow when an issue or request from an end-user is received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Your organization’s help desk </a:t>
            </a:r>
            <a:r>
              <a:rPr lang="en-US" u="sng" baseline="0" dirty="0" smtClean="0"/>
              <a:t>must</a:t>
            </a:r>
            <a:r>
              <a:rPr lang="en-US" baseline="0" dirty="0" smtClean="0"/>
              <a:t> conduct first level support activities/troubleshooting </a:t>
            </a:r>
            <a:r>
              <a:rPr lang="en-US" u="sng" baseline="0" dirty="0" smtClean="0"/>
              <a:t>before</a:t>
            </a:r>
            <a:r>
              <a:rPr lang="en-US" u="none" baseline="0" dirty="0" smtClean="0"/>
              <a:t> contacting the Ontario Health Support Desk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If your organization’s help desk cannot resolve the issue, consider if the issue is consent or privacy-related</a:t>
            </a:r>
            <a:endParaRPr lang="en-CA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If it is, contact your local/organization Privacy Officer so they can identify the appropriate contact resources </a:t>
            </a:r>
            <a:endParaRPr lang="en-CA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If it is not consent or privacy-related, you must open a ticket with the Ontario Health Service Desk</a:t>
            </a:r>
            <a:endParaRPr lang="en-CA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Send an email with as much detail as possible, but DO NOT include personal information or personal health information</a:t>
            </a:r>
            <a:endParaRPr lang="en-CA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Immediately after sending this email, follow up with a phone call in order to receive a ConnectingOntario ticket number that initiates the ticket process</a:t>
            </a:r>
            <a:endParaRPr lang="en-CA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NEVER send PI/PHI until instructed to do so by an Ontario Health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Service Desk or support resource </a:t>
            </a:r>
            <a:endParaRPr lang="en-CA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The sending of any PHI must follow the File Encryption and Transfer Guidelines</a:t>
            </a:r>
            <a:endParaRPr lang="en-CA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All tickets emailed to the Ontario Health Service Desk will be acknowledged within 24 hours  </a:t>
            </a:r>
            <a:endParaRPr lang="en-CA" dirty="0" smtClean="0">
              <a:effectLst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If you have not received a response and action has not been initiated after 24 hours, escalate your ticket to ConnectingOntario</a:t>
            </a:r>
            <a:endParaRPr lang="en-CA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Do NOT send PHI to ConnectingOntario</a:t>
            </a:r>
            <a:endParaRPr lang="en-CA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Although it is unlikely that you will need to escalate to ConnectingOntario, note that while tickets are responded to within 24 hours, this does not mean that tickets will be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resolved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68" charset="0"/>
                <a:ea typeface="MS PGothic" panose="020B0600070205080204" pitchFamily="34" charset="-128"/>
                <a:cs typeface="ＭＳ Ｐゴシック" pitchFamily="68" charset="-128"/>
              </a:rPr>
              <a:t> within 24 hours</a:t>
            </a:r>
            <a:endParaRPr lang="en-CA" dirty="0" smtClean="0">
              <a:effectLst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8902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8617"/>
            <a:r>
              <a:rPr lang="en-US" b="1" dirty="0" smtClean="0"/>
              <a:t>Trainer Notes</a:t>
            </a:r>
            <a:endParaRPr lang="en-US" dirty="0" smtClean="0"/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Optional:  Display/provide</a:t>
            </a:r>
            <a:r>
              <a:rPr lang="en-US" baseline="0" dirty="0" smtClean="0"/>
              <a:t> printed copy of </a:t>
            </a:r>
            <a:r>
              <a:rPr lang="en-US" dirty="0" smtClean="0"/>
              <a:t>ConnectingOntario File Encryption and Transfer Guideline</a:t>
            </a:r>
          </a:p>
          <a:p>
            <a:pPr marL="171981" indent="-171981">
              <a:buFont typeface="Arial" panose="020B0604020202020204" pitchFamily="34" charset="0"/>
              <a:buChar char="•"/>
            </a:pPr>
            <a:r>
              <a:rPr lang="en-US" dirty="0" smtClean="0"/>
              <a:t>For your</a:t>
            </a:r>
            <a:r>
              <a:rPr lang="en-US" baseline="0" dirty="0" smtClean="0"/>
              <a:t> information:</a:t>
            </a:r>
          </a:p>
          <a:p>
            <a:pPr marL="629181" lvl="1" indent="-171981">
              <a:buFont typeface="Arial" panose="020B0604020202020204" pitchFamily="34" charset="0"/>
              <a:buChar char="•"/>
            </a:pPr>
            <a:r>
              <a:rPr lang="en-US" dirty="0" smtClean="0"/>
              <a:t>Submitted tickets are assigned a severity level by the eHealth Ontario Service Desk:</a:t>
            </a:r>
          </a:p>
          <a:p>
            <a:pPr marL="1087799" lvl="2" indent="-171981">
              <a:buFont typeface="Arial" panose="020B0604020202020204" pitchFamily="34" charset="0"/>
              <a:buChar char="•"/>
            </a:pPr>
            <a:r>
              <a:rPr lang="en-US" dirty="0" smtClean="0"/>
              <a:t>Severity 1 (Critical) – Total inability to use the Viewer or significant loss of functionality (e.g., can’t log on, can’t find a patient)</a:t>
            </a:r>
          </a:p>
          <a:p>
            <a:pPr marL="1087799" lvl="2" indent="-171981">
              <a:buFont typeface="Arial" panose="020B0604020202020204" pitchFamily="34" charset="0"/>
              <a:buChar char="•"/>
            </a:pPr>
            <a:r>
              <a:rPr lang="en-US" dirty="0" smtClean="0"/>
              <a:t>Severity 2 (Urgent) – Limited service is available (e.g., long loading time, partial clinical information available)</a:t>
            </a:r>
          </a:p>
          <a:p>
            <a:pPr marL="1087799" lvl="2" indent="-171981">
              <a:buFont typeface="Arial" panose="020B0604020202020204" pitchFamily="34" charset="0"/>
              <a:buChar char="•"/>
            </a:pPr>
            <a:r>
              <a:rPr lang="en-US" dirty="0" smtClean="0"/>
              <a:t>Severity 3 (Important) – Does not impact clinical practice (e.g., having to click twice) </a:t>
            </a:r>
          </a:p>
          <a:p>
            <a:pPr marL="1087799" lvl="2" indent="-171981">
              <a:buFont typeface="Arial" panose="020B0604020202020204" pitchFamily="34" charset="0"/>
              <a:buChar char="•"/>
            </a:pPr>
            <a:r>
              <a:rPr lang="en-US" dirty="0" smtClean="0"/>
              <a:t>Severity 4 (Minor) - Does not impact clinical practice, (e.g., ‘annoyances’ such as spelling mistakes)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D704-995A-451A-AAA2-B9462F0B3A37}" type="slidenum">
              <a:rPr lang="en-CA" altLang="en-US" smtClean="0"/>
              <a:pPr/>
              <a:t>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9227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39B220-3ACD-417A-A277-ED0BABC3D348}"/>
              </a:ext>
            </a:extLst>
          </p:cNvPr>
          <p:cNvSpPr/>
          <p:nvPr userDrawn="1"/>
        </p:nvSpPr>
        <p:spPr bwMode="auto">
          <a:xfrm>
            <a:off x="0" y="0"/>
            <a:ext cx="423949" cy="1809296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92278F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06F2E-1418-4481-BA27-7E36F4C8E124}"/>
              </a:ext>
            </a:extLst>
          </p:cNvPr>
          <p:cNvSpPr/>
          <p:nvPr userDrawn="1"/>
        </p:nvSpPr>
        <p:spPr bwMode="auto">
          <a:xfrm>
            <a:off x="0" y="0"/>
            <a:ext cx="423949" cy="310165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B2E3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3"/>
            <a:ext cx="1802636" cy="609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26" y="5881208"/>
            <a:ext cx="1781142" cy="57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6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724259" y="6332833"/>
            <a:ext cx="1066800" cy="26161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150CB991-94F8-4AE6-BDC9-2D81A3868D43}" type="slidenum">
              <a:rPr lang="en-US" altLang="en-US" sz="1100" b="0" u="none">
                <a:solidFill>
                  <a:schemeClr val="tx1"/>
                </a:solidFill>
                <a:latin typeface="Arial"/>
                <a:cs typeface="Arial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100" b="0" u="none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851"/>
            <a:ext cx="7139136" cy="1165909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48472"/>
          </a:xfrm>
        </p:spPr>
        <p:txBody>
          <a:bodyPr/>
          <a:lstStyle>
            <a:lvl1pPr>
              <a:buClr>
                <a:srgbClr val="00B2E3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00B2E3"/>
              </a:buClr>
              <a:defRPr/>
            </a:lvl2pPr>
            <a:lvl3pPr>
              <a:buClr>
                <a:srgbClr val="00B2E3"/>
              </a:buClr>
              <a:defRPr/>
            </a:lvl3pPr>
            <a:lvl4pPr>
              <a:buClr>
                <a:srgbClr val="00B2E3"/>
              </a:buClr>
              <a:defRPr/>
            </a:lvl4pPr>
            <a:lvl5pPr>
              <a:buClr>
                <a:srgbClr val="00B2E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9F1A82-9D54-4801-8572-9152A6C6BCF8}"/>
              </a:ext>
            </a:extLst>
          </p:cNvPr>
          <p:cNvSpPr/>
          <p:nvPr userDrawn="1"/>
        </p:nvSpPr>
        <p:spPr bwMode="auto">
          <a:xfrm>
            <a:off x="0" y="0"/>
            <a:ext cx="423949" cy="1809296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B2E3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9" y="6332833"/>
            <a:ext cx="1190012" cy="38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389F46-2B3C-4752-8A83-BDBFDA4A3B71}"/>
              </a:ext>
            </a:extLst>
          </p:cNvPr>
          <p:cNvSpPr/>
          <p:nvPr userDrawn="1"/>
        </p:nvSpPr>
        <p:spPr bwMode="auto">
          <a:xfrm>
            <a:off x="0" y="0"/>
            <a:ext cx="423949" cy="1809296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B2E3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C614D70-6F9B-B845-9818-088654AF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0854"/>
            <a:ext cx="7139136" cy="1165909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B34939-D16E-7241-8648-2BC928FA5F3F}"/>
              </a:ext>
            </a:extLst>
          </p:cNvPr>
          <p:cNvSpPr txBox="1"/>
          <p:nvPr userDrawn="1"/>
        </p:nvSpPr>
        <p:spPr>
          <a:xfrm>
            <a:off x="7724259" y="6332833"/>
            <a:ext cx="1066800" cy="26161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150CB991-94F8-4AE6-BDC9-2D81A3868D43}" type="slidenum">
              <a:rPr lang="en-US" altLang="en-US" sz="1100" b="0" u="none">
                <a:solidFill>
                  <a:schemeClr val="tx1"/>
                </a:solidFill>
                <a:latin typeface="Arial"/>
                <a:cs typeface="Arial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100" b="0" u="none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9612BE2-2A24-CC42-A1CE-5453B004B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48472"/>
          </a:xfrm>
        </p:spPr>
        <p:txBody>
          <a:bodyPr/>
          <a:lstStyle>
            <a:lvl1pPr marL="0" indent="0">
              <a:buClr>
                <a:srgbClr val="00B2E3"/>
              </a:buClr>
              <a:buFontTx/>
              <a:buNone/>
              <a:defRPr>
                <a:solidFill>
                  <a:schemeClr val="tx1"/>
                </a:solidFill>
              </a:defRPr>
            </a:lvl1pPr>
            <a:lvl2pPr marL="457200" indent="0">
              <a:buClr>
                <a:srgbClr val="00B2E3"/>
              </a:buClr>
              <a:buFontTx/>
              <a:buNone/>
              <a:defRPr/>
            </a:lvl2pPr>
            <a:lvl3pPr marL="914400" indent="0">
              <a:buClr>
                <a:srgbClr val="00B2E3"/>
              </a:buClr>
              <a:buFontTx/>
              <a:buNone/>
              <a:defRPr/>
            </a:lvl3pPr>
            <a:lvl4pPr marL="1371600" indent="0">
              <a:buClr>
                <a:srgbClr val="00B2E3"/>
              </a:buClr>
              <a:buFontTx/>
              <a:buNone/>
              <a:defRPr/>
            </a:lvl4pPr>
            <a:lvl5pPr marL="1828800" indent="0">
              <a:buClr>
                <a:srgbClr val="00B2E3"/>
              </a:buClr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9" y="6332833"/>
            <a:ext cx="1190012" cy="38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0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389F46-2B3C-4752-8A83-BDBFDA4A3B71}"/>
              </a:ext>
            </a:extLst>
          </p:cNvPr>
          <p:cNvSpPr/>
          <p:nvPr userDrawn="1"/>
        </p:nvSpPr>
        <p:spPr bwMode="auto">
          <a:xfrm>
            <a:off x="0" y="0"/>
            <a:ext cx="423949" cy="1809296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B2E3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C614D70-6F9B-B845-9818-088654AF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0854"/>
            <a:ext cx="7139136" cy="1165909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B34939-D16E-7241-8648-2BC928FA5F3F}"/>
              </a:ext>
            </a:extLst>
          </p:cNvPr>
          <p:cNvSpPr txBox="1"/>
          <p:nvPr userDrawn="1"/>
        </p:nvSpPr>
        <p:spPr>
          <a:xfrm>
            <a:off x="7724259" y="6332833"/>
            <a:ext cx="1066800" cy="26161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150CB991-94F8-4AE6-BDC9-2D81A3868D43}" type="slidenum">
              <a:rPr lang="en-US" altLang="en-US" sz="1100" b="0" u="none">
                <a:solidFill>
                  <a:schemeClr val="tx1"/>
                </a:solidFill>
                <a:latin typeface="Arial"/>
                <a:cs typeface="Arial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100" b="0" u="none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0AA7DBD-EF3C-004C-BD76-9E1972AB5A1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01604894"/>
              </p:ext>
            </p:extLst>
          </p:nvPr>
        </p:nvGraphicFramePr>
        <p:xfrm>
          <a:off x="571477" y="1965193"/>
          <a:ext cx="81098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i="0" u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Graph title can go here. Recommended length: 15 words. Calibri 12 pt.</a:t>
                      </a:r>
                    </a:p>
                  </a:txBody>
                  <a:tcPr anchor="ctr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9" y="6332833"/>
            <a:ext cx="1190012" cy="38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02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rgbClr val="00B2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13203"/>
            <a:ext cx="6081935" cy="1969761"/>
          </a:xfrm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22E14C-C515-44CF-A19F-E393ABBBD456}"/>
              </a:ext>
            </a:extLst>
          </p:cNvPr>
          <p:cNvSpPr/>
          <p:nvPr userDrawn="1"/>
        </p:nvSpPr>
        <p:spPr bwMode="auto">
          <a:xfrm rot="5400000">
            <a:off x="2802831" y="-804892"/>
            <a:ext cx="423949" cy="4394004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rgbClr val="00B2E3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1F5EF3-5E57-264A-A511-A63DF848DC61}"/>
              </a:ext>
            </a:extLst>
          </p:cNvPr>
          <p:cNvSpPr txBox="1"/>
          <p:nvPr userDrawn="1"/>
        </p:nvSpPr>
        <p:spPr>
          <a:xfrm>
            <a:off x="7724259" y="6332833"/>
            <a:ext cx="1066800" cy="26161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150CB991-94F8-4AE6-BDC9-2D81A3868D43}" type="slidenum">
              <a:rPr lang="en-US" altLang="en-US" sz="1100" b="0" u="none">
                <a:solidFill>
                  <a:schemeClr val="bg1"/>
                </a:solidFill>
                <a:latin typeface="Arial"/>
                <a:cs typeface="Arial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100" b="0" u="none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23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0854"/>
            <a:ext cx="7139136" cy="111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CA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800"/>
            <a:ext cx="82296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C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343400" y="6422002"/>
            <a:ext cx="457200" cy="3000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200" b="1" u="none">
                <a:solidFill>
                  <a:schemeClr val="tx1"/>
                </a:solidFill>
                <a:latin typeface="Helvetica Neue Light"/>
                <a:cs typeface="Helvetica Neue Light"/>
              </a:defRPr>
            </a:lvl1pPr>
          </a:lstStyle>
          <a:p>
            <a:fld id="{55891DED-E6B3-49D7-8D3B-5D621779D90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57" r:id="rId2"/>
    <p:sldLayoutId id="2147484574" r:id="rId3"/>
    <p:sldLayoutId id="2147484582" r:id="rId4"/>
    <p:sldLayoutId id="2147484572" r:id="rId5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88A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88A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88A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88A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E8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E8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E8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E8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176"/>
        </a:spcBef>
        <a:spcAft>
          <a:spcPct val="0"/>
        </a:spcAft>
        <a:buClr>
          <a:srgbClr val="00B2E3"/>
        </a:buClr>
        <a:buChar char="•"/>
        <a:defRPr sz="2400"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ts val="1176"/>
        </a:spcBef>
        <a:spcAft>
          <a:spcPct val="0"/>
        </a:spcAft>
        <a:buClr>
          <a:srgbClr val="00B2E3"/>
        </a:buClr>
        <a:buFont typeface="Arial" panose="020B0604020202020204" pitchFamily="34" charset="0"/>
        <a:buChar char="–"/>
        <a:defRPr sz="2000"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ts val="1176"/>
        </a:spcBef>
        <a:spcAft>
          <a:spcPct val="0"/>
        </a:spcAft>
        <a:buClr>
          <a:srgbClr val="00B2E3"/>
        </a:buClr>
        <a:buFont typeface="Arial" panose="020B0604020202020204" pitchFamily="34" charset="0"/>
        <a:buChar char="•"/>
        <a:defRPr sz="2000"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ts val="1176"/>
        </a:spcBef>
        <a:spcAft>
          <a:spcPct val="0"/>
        </a:spcAft>
        <a:buClr>
          <a:srgbClr val="00B2E3"/>
        </a:buClr>
        <a:buChar char="–"/>
        <a:defRPr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ts val="1176"/>
        </a:spcBef>
        <a:spcAft>
          <a:spcPct val="0"/>
        </a:spcAft>
        <a:buClr>
          <a:srgbClr val="00B2E3"/>
        </a:buClr>
        <a:buChar char="»"/>
        <a:defRPr b="0" i="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healthontario.on.ca/files/public/support/File_Encryption_and_Transfer_EN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Health_PHI_Support@ehealthontario.on.c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healthontario.on.ca/en/support/connecting-ontari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rio@one-mail.on.c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healthontario.on.ca/files/public/support/File_Encryption_and_Transfer_EN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rvicedesk@ehealthontario.on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 txBox="1">
            <a:spLocks noChangeArrowheads="1"/>
          </p:cNvSpPr>
          <p:nvPr/>
        </p:nvSpPr>
        <p:spPr bwMode="auto">
          <a:xfrm>
            <a:off x="554492" y="1715511"/>
            <a:ext cx="6445816" cy="101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3880"/>
              </a:lnSpc>
              <a:spcAft>
                <a:spcPts val="600"/>
              </a:spcAft>
            </a:pPr>
            <a:r>
              <a:rPr lang="en-US" altLang="en-US" sz="4000" b="1" u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Help Desk Training</a:t>
            </a:r>
            <a:endParaRPr lang="en-CA" altLang="en-US" u="none" cap="all" spc="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A3262E3-46BB-C747-B5A0-388F82A3E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91" y="2724042"/>
            <a:ext cx="8271457" cy="1566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2800" u="none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Organizations that Contribute to ConnectingOntario and/or use the ConnectingOntario ClinicalViewer  </a:t>
            </a:r>
          </a:p>
          <a:p>
            <a:pPr>
              <a:lnSpc>
                <a:spcPts val="1980"/>
              </a:lnSpc>
              <a:spcAft>
                <a:spcPts val="600"/>
              </a:spcAft>
            </a:pPr>
            <a:endParaRPr lang="en-US" altLang="en-US" sz="1600" u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980"/>
              </a:lnSpc>
              <a:spcAft>
                <a:spcPts val="600"/>
              </a:spcAft>
            </a:pPr>
            <a:r>
              <a:rPr lang="en-US" altLang="en-US" u="none" cap="all" spc="150" dirty="0" smtClean="0">
                <a:latin typeface="Calibri" panose="020F0502020204030204" pitchFamily="34" charset="0"/>
                <a:cs typeface="Calibri" panose="020F0502020204030204" pitchFamily="34" charset="0"/>
              </a:rPr>
              <a:t>November </a:t>
            </a:r>
            <a:r>
              <a:rPr lang="en-US" altLang="en-US" u="none" cap="all" spc="150" dirty="0" smtClean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lang="en-CA" altLang="en-US" u="none" cap="all" spc="1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80851"/>
            <a:ext cx="8686801" cy="1165909"/>
          </a:xfrm>
        </p:spPr>
        <p:txBody>
          <a:bodyPr/>
          <a:lstStyle/>
          <a:p>
            <a:r>
              <a:rPr lang="en-CA" sz="3200" dirty="0">
                <a:solidFill>
                  <a:srgbClr val="00B9E4"/>
                </a:solidFill>
              </a:rPr>
              <a:t>Handling of Personal Information/Personal Health </a:t>
            </a:r>
            <a:r>
              <a:rPr lang="en-CA" sz="3200" dirty="0" smtClean="0">
                <a:solidFill>
                  <a:srgbClr val="00B9E4"/>
                </a:solidFill>
              </a:rPr>
              <a:t>Information </a:t>
            </a:r>
            <a:r>
              <a:rPr lang="en-CA" sz="3200" dirty="0">
                <a:solidFill>
                  <a:srgbClr val="00B9E4"/>
                </a:solidFill>
              </a:rPr>
              <a:t>(PI/PHI) for Support Purposes </a:t>
            </a:r>
            <a:endParaRPr lang="en-US" sz="3200" dirty="0">
              <a:solidFill>
                <a:srgbClr val="00B9E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9213"/>
            <a:ext cx="8229600" cy="424847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B9E4"/>
                </a:solidFill>
              </a:rPr>
              <a:t>Overview</a:t>
            </a:r>
            <a:endParaRPr lang="en-US" b="1" dirty="0" smtClean="0">
              <a:solidFill>
                <a:srgbClr val="00B9E4"/>
              </a:solidFill>
            </a:endParaRPr>
          </a:p>
          <a:p>
            <a:pPr marL="342900" lvl="2" indent="-342900">
              <a:spcAft>
                <a:spcPts val="0"/>
              </a:spcAft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Ontario Health policies </a:t>
            </a:r>
            <a:r>
              <a:rPr lang="en-US" dirty="0"/>
              <a:t>require adequate safeguards for handling of PI/PHI </a:t>
            </a:r>
          </a:p>
          <a:p>
            <a:pPr marL="342900" lvl="2" indent="-342900">
              <a:spcAft>
                <a:spcPts val="0"/>
              </a:spcAft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dirty="0"/>
              <a:t>All documents containing PI/PHI (including screenshots)  must be submitted in a zipped and password protected format. Refer to </a:t>
            </a:r>
            <a:r>
              <a:rPr lang="en-US" dirty="0" smtClean="0">
                <a:hlinkClick r:id="rId3"/>
              </a:rPr>
              <a:t>ConnectingOntario </a:t>
            </a:r>
            <a:r>
              <a:rPr lang="en-US" dirty="0">
                <a:hlinkClick r:id="rId3"/>
              </a:rPr>
              <a:t>File Encryption and Transfer Guideline</a:t>
            </a:r>
            <a:endParaRPr lang="en-US" dirty="0"/>
          </a:p>
          <a:p>
            <a:pPr marL="342900" lvl="2" indent="-342900">
              <a:spcAft>
                <a:spcPts val="0"/>
              </a:spcAft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dirty="0"/>
              <a:t>If you have questions or are unsure if the information is properly protected, contact </a:t>
            </a:r>
            <a:r>
              <a:rPr lang="en-US" dirty="0">
                <a:hlinkClick r:id="rId4"/>
              </a:rPr>
              <a:t>Ontario Health (Digital Services) PHI Support</a:t>
            </a:r>
            <a:r>
              <a:rPr lang="en-US" dirty="0"/>
              <a:t> before sending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60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9E4"/>
                </a:solidFill>
              </a:rPr>
              <a:t>Location of Resources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937997"/>
              </p:ext>
            </p:extLst>
          </p:nvPr>
        </p:nvGraphicFramePr>
        <p:xfrm>
          <a:off x="457199" y="1700213"/>
          <a:ext cx="8394569" cy="111252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5261485">
                  <a:extLst>
                    <a:ext uri="{9D8B030D-6E8A-4147-A177-3AD203B41FA5}">
                      <a16:colId xmlns:a16="http://schemas.microsoft.com/office/drawing/2014/main" val="3744878497"/>
                    </a:ext>
                  </a:extLst>
                </a:gridCol>
                <a:gridCol w="3133084">
                  <a:extLst>
                    <a:ext uri="{9D8B030D-6E8A-4147-A177-3AD203B41FA5}">
                      <a16:colId xmlns:a16="http://schemas.microsoft.com/office/drawing/2014/main" val="4210915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Ontario Health Website</a:t>
                      </a:r>
                      <a:endParaRPr lang="en-CA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288" marR="18288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8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ConnectingOntario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Support Guide</a:t>
                      </a:r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0">
                    <a:lnB w="9525" cap="flat" cmpd="sng" algn="ctr">
                      <a:solidFill>
                        <a:srgbClr val="00B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288" marR="18288">
                    <a:lnB w="9525" cap="flat" cmpd="sng" algn="ctr">
                      <a:solidFill>
                        <a:srgbClr val="00B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53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ConnectingOntario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File Encryption and Transfer Guideline</a:t>
                      </a:r>
                      <a:endParaRPr lang="en-CA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0">
                    <a:lnT w="9525" cap="flat" cmpd="sng" algn="ctr">
                      <a:solidFill>
                        <a:srgbClr val="00B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CA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8288" marR="18288">
                    <a:lnT w="9525" cap="flat" cmpd="sng" algn="ctr">
                      <a:solidFill>
                        <a:srgbClr val="00B9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68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8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9E4"/>
                </a:solidFill>
              </a:rPr>
              <a:t>Learning Objectives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905" y="1692994"/>
            <a:ext cx="8124095" cy="264453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800"/>
              </a:spcAft>
              <a:buClr>
                <a:srgbClr val="00B9E4"/>
              </a:buClr>
              <a:buNone/>
              <a:tabLst>
                <a:tab pos="7772400" algn="r"/>
              </a:tabLst>
            </a:pPr>
            <a:r>
              <a:rPr lang="en-US" sz="2000" dirty="0" smtClean="0"/>
              <a:t>By the end of today’s session, you will:</a:t>
            </a:r>
          </a:p>
          <a:p>
            <a:pPr marL="457200" indent="-457200">
              <a:spcBef>
                <a:spcPts val="0"/>
              </a:spcBef>
              <a:buClr>
                <a:srgbClr val="00B9E4"/>
              </a:buClr>
              <a:buFont typeface="+mj-lt"/>
              <a:buAutoNum type="arabicPeriod"/>
              <a:tabLst>
                <a:tab pos="7772400" algn="r"/>
              </a:tabLst>
            </a:pPr>
            <a:r>
              <a:rPr lang="en-US" sz="2000" dirty="0" smtClean="0"/>
              <a:t>Understand your role </a:t>
            </a:r>
            <a:r>
              <a:rPr lang="en-US" sz="2000" dirty="0"/>
              <a:t>and responsibilities </a:t>
            </a:r>
            <a:r>
              <a:rPr lang="en-US" sz="2000" dirty="0" smtClean="0"/>
              <a:t>when providing support for ConnectingOntario and communicating with internal resources</a:t>
            </a:r>
            <a:r>
              <a:rPr lang="en-US" sz="2000" dirty="0"/>
              <a:t>	</a:t>
            </a:r>
          </a:p>
          <a:p>
            <a:pPr marL="457200" indent="-457200">
              <a:spcBef>
                <a:spcPts val="1000"/>
              </a:spcBef>
              <a:buClr>
                <a:srgbClr val="00B9E4"/>
              </a:buClr>
              <a:buFont typeface="+mj-lt"/>
              <a:buAutoNum type="arabicPeriod"/>
              <a:tabLst>
                <a:tab pos="7772400" algn="r"/>
              </a:tabLst>
            </a:pPr>
            <a:r>
              <a:rPr lang="en-US" sz="2000" dirty="0" smtClean="0"/>
              <a:t>Understand the process for initial troubleshooting and engaging second level support</a:t>
            </a:r>
          </a:p>
          <a:p>
            <a:pPr marL="457200" indent="-457200">
              <a:spcBef>
                <a:spcPts val="1000"/>
              </a:spcBef>
              <a:buClr>
                <a:srgbClr val="00B9E4"/>
              </a:buClr>
              <a:buFont typeface="+mj-lt"/>
              <a:buAutoNum type="arabicPeriod"/>
              <a:tabLst>
                <a:tab pos="7772400" algn="r"/>
              </a:tabLst>
            </a:pPr>
            <a:r>
              <a:rPr lang="en-US" sz="2000" dirty="0" smtClean="0"/>
              <a:t>Know where to access support contacts and resource materials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8625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851"/>
            <a:ext cx="8229600" cy="1165909"/>
          </a:xfrm>
        </p:spPr>
        <p:txBody>
          <a:bodyPr/>
          <a:lstStyle/>
          <a:p>
            <a:r>
              <a:rPr lang="en-US" sz="3200" dirty="0">
                <a:solidFill>
                  <a:srgbClr val="00B9E4"/>
                </a:solidFill>
              </a:rPr>
              <a:t>Roles and Responsibilities of the </a:t>
            </a:r>
            <a:r>
              <a:rPr lang="en-US" sz="3200" dirty="0" smtClean="0">
                <a:solidFill>
                  <a:srgbClr val="00B9E4"/>
                </a:solidFill>
              </a:rPr>
              <a:t>Help Desk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398"/>
            <a:ext cx="8229600" cy="4102392"/>
          </a:xfrm>
        </p:spPr>
        <p:txBody>
          <a:bodyPr/>
          <a:lstStyle/>
          <a:p>
            <a:pPr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Perform initial troubleshooting activities before escalating incidents to the </a:t>
            </a:r>
            <a:r>
              <a:rPr lang="en-US" sz="2000" dirty="0" smtClean="0"/>
              <a:t>Ontario Health </a:t>
            </a:r>
            <a:r>
              <a:rPr lang="en-US" sz="2000" dirty="0"/>
              <a:t>Service Desk such as:</a:t>
            </a:r>
          </a:p>
          <a:p>
            <a:pPr lvl="1">
              <a:spcBef>
                <a:spcPts val="1000"/>
              </a:spcBef>
              <a:buClr>
                <a:srgbClr val="00B9E4"/>
              </a:buClr>
            </a:pPr>
            <a:r>
              <a:rPr lang="en-US" sz="1800" dirty="0" smtClean="0"/>
              <a:t>First level </a:t>
            </a:r>
            <a:r>
              <a:rPr lang="en-US" sz="1800" dirty="0"/>
              <a:t>support for clinicians: logging </a:t>
            </a:r>
            <a:r>
              <a:rPr lang="en-US" sz="1800" dirty="0" smtClean="0"/>
              <a:t>calls and </a:t>
            </a:r>
            <a:r>
              <a:rPr lang="en-US" sz="1800" dirty="0"/>
              <a:t>where appropriate, escalating to the </a:t>
            </a:r>
            <a:r>
              <a:rPr lang="en-US" sz="1800" dirty="0" smtClean="0"/>
              <a:t>Ontario Health Service </a:t>
            </a:r>
            <a:r>
              <a:rPr lang="en-US" sz="1800" dirty="0"/>
              <a:t>Desk </a:t>
            </a:r>
          </a:p>
          <a:p>
            <a:pPr lvl="1">
              <a:buClr>
                <a:srgbClr val="00B9E4"/>
              </a:buClr>
            </a:pPr>
            <a:r>
              <a:rPr lang="en-US" sz="1800" dirty="0"/>
              <a:t>Monitoring and resolving local customer service cases </a:t>
            </a:r>
          </a:p>
          <a:p>
            <a:pPr lvl="1">
              <a:buClr>
                <a:srgbClr val="00B9E4"/>
              </a:buClr>
            </a:pPr>
            <a:r>
              <a:rPr lang="en-US" sz="1800" dirty="0"/>
              <a:t>Repair of supported workstations and devices </a:t>
            </a:r>
          </a:p>
          <a:p>
            <a:pPr lvl="1">
              <a:buClr>
                <a:srgbClr val="00B9E4"/>
              </a:buClr>
            </a:pPr>
            <a:r>
              <a:rPr lang="en-US" sz="1800" dirty="0"/>
              <a:t>Addressing local connectivity issues, including password resets </a:t>
            </a:r>
          </a:p>
          <a:p>
            <a:pPr lvl="1">
              <a:buClr>
                <a:srgbClr val="00B9E4"/>
              </a:buClr>
            </a:pPr>
            <a:r>
              <a:rPr lang="en-US" sz="1800" dirty="0"/>
              <a:t>Providing local administration for users </a:t>
            </a:r>
            <a:endParaRPr lang="en-US" sz="1800" dirty="0" smtClean="0"/>
          </a:p>
          <a:p>
            <a:pPr lvl="1">
              <a:buClr>
                <a:srgbClr val="00B9E4"/>
              </a:buClr>
            </a:pPr>
            <a:r>
              <a:rPr lang="en-US" sz="1800" dirty="0"/>
              <a:t>Ensuring Codes on the Fly notifications are expediently assigned to designated staff </a:t>
            </a:r>
            <a:r>
              <a:rPr lang="en-US" sz="1800" dirty="0" smtClean="0"/>
              <a:t>so that mappings are completed that enable accessibility </a:t>
            </a:r>
            <a:r>
              <a:rPr lang="en-US" sz="1800" dirty="0"/>
              <a:t>of documents in the </a:t>
            </a:r>
            <a:r>
              <a:rPr lang="en-US" sz="1800" dirty="0" smtClean="0"/>
              <a:t>ClinicalViewer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997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80851"/>
            <a:ext cx="7991233" cy="1165909"/>
          </a:xfrm>
        </p:spPr>
        <p:txBody>
          <a:bodyPr/>
          <a:lstStyle/>
          <a:p>
            <a:r>
              <a:rPr lang="en-US" sz="3200" dirty="0" smtClean="0">
                <a:solidFill>
                  <a:srgbClr val="00B9E4"/>
                </a:solidFill>
              </a:rPr>
              <a:t>ConnectingOntario Maintenance Windows </a:t>
            </a:r>
            <a:endParaRPr lang="en-CA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583"/>
            <a:ext cx="8229600" cy="83919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The ConnectingOntario ClinicalViewer maintenance window for all application updates, operating </a:t>
            </a:r>
            <a:r>
              <a:rPr lang="en-US" sz="2000" dirty="0" smtClean="0"/>
              <a:t>system patches </a:t>
            </a:r>
            <a:r>
              <a:rPr lang="en-US" sz="2000" dirty="0"/>
              <a:t>and anti-virus </a:t>
            </a:r>
            <a:r>
              <a:rPr lang="en-US" sz="2000" dirty="0" smtClean="0"/>
              <a:t>updates is: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4025" y="3510069"/>
            <a:ext cx="8229600" cy="2135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00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176"/>
              </a:spcBef>
              <a:spcAft>
                <a:spcPct val="0"/>
              </a:spcAft>
              <a:buClr>
                <a:srgbClr val="00B2E3"/>
              </a:buClr>
              <a:buChar char="•"/>
              <a:defRPr sz="2400" b="0" i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ts val="1176"/>
              </a:spcBef>
              <a:spcAft>
                <a:spcPct val="0"/>
              </a:spcAft>
              <a:buClr>
                <a:srgbClr val="00B2E3"/>
              </a:buClr>
              <a:buFont typeface="Arial" panose="020B0604020202020204" pitchFamily="34" charset="0"/>
              <a:buChar char="–"/>
              <a:defRPr sz="2000" b="0" i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ts val="1176"/>
              </a:spcBef>
              <a:spcAft>
                <a:spcPct val="0"/>
              </a:spcAft>
              <a:buClr>
                <a:srgbClr val="00B2E3"/>
              </a:buClr>
              <a:buFont typeface="Arial" panose="020B0604020202020204" pitchFamily="34" charset="0"/>
              <a:buChar char="•"/>
              <a:defRPr sz="2000" b="0" i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ts val="1176"/>
              </a:spcBef>
              <a:spcAft>
                <a:spcPct val="0"/>
              </a:spcAft>
              <a:buClr>
                <a:srgbClr val="00B2E3"/>
              </a:buClr>
              <a:buChar char="–"/>
              <a:defRPr b="0" i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ts val="1176"/>
              </a:spcBef>
              <a:spcAft>
                <a:spcPct val="0"/>
              </a:spcAft>
              <a:buClr>
                <a:srgbClr val="00B2E3"/>
              </a:buClr>
              <a:buChar char="»"/>
              <a:defRPr b="0" i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sz="2000" u="none" dirty="0" smtClean="0"/>
              <a:t>During the maintenance window, ConnectingOntario ClinicalViewer is unavailable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sz="2000" u="none" dirty="0" smtClean="0"/>
              <a:t>Notice </a:t>
            </a:r>
            <a:r>
              <a:rPr lang="en-US" sz="2000" u="none" dirty="0"/>
              <a:t>of planned and unplanned service interruptions </a:t>
            </a:r>
            <a:r>
              <a:rPr lang="en-US" sz="2000" u="none" dirty="0" smtClean="0"/>
              <a:t>are sent </a:t>
            </a:r>
            <a:r>
              <a:rPr lang="en-US" sz="2000" u="none" dirty="0"/>
              <a:t>to </a:t>
            </a:r>
            <a:r>
              <a:rPr lang="en-US" sz="2000" u="none" dirty="0" smtClean="0"/>
              <a:t>your organization’s </a:t>
            </a:r>
            <a:r>
              <a:rPr lang="en-US" sz="2000" u="none" dirty="0"/>
              <a:t>help desk contact </a:t>
            </a:r>
          </a:p>
          <a:p>
            <a:pPr marL="342900" lvl="3" indent="-342900">
              <a:lnSpc>
                <a:spcPct val="90000"/>
              </a:lnSpc>
              <a:spcBef>
                <a:spcPts val="0"/>
              </a:spcBef>
              <a:spcAft>
                <a:spcPct val="50000"/>
              </a:spcAft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sz="2000" u="none" dirty="0"/>
              <a:t>Any changes to </a:t>
            </a:r>
            <a:r>
              <a:rPr lang="en-US" sz="2000" u="none" dirty="0" smtClean="0"/>
              <a:t>your organization’s </a:t>
            </a:r>
            <a:r>
              <a:rPr lang="en-US" sz="2000" u="none" dirty="0"/>
              <a:t>contacts </a:t>
            </a:r>
            <a:r>
              <a:rPr lang="en-US" sz="2000" u="none" dirty="0" smtClean="0"/>
              <a:t>must be </a:t>
            </a:r>
            <a:r>
              <a:rPr lang="en-US" sz="2000" u="none" dirty="0"/>
              <a:t>submitted </a:t>
            </a:r>
            <a:r>
              <a:rPr lang="en-US" sz="2000" u="none" dirty="0" smtClean="0"/>
              <a:t>to Ontario Health Service Desk</a:t>
            </a:r>
            <a:endParaRPr lang="en-US" sz="2000" b="1" u="none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618657"/>
              </p:ext>
            </p:extLst>
          </p:nvPr>
        </p:nvGraphicFramePr>
        <p:xfrm>
          <a:off x="906587" y="2422766"/>
          <a:ext cx="7541846" cy="844062"/>
        </p:xfrm>
        <a:graphic>
          <a:graphicData uri="http://schemas.openxmlformats.org/drawingml/2006/table">
            <a:tbl>
              <a:tblPr/>
              <a:tblGrid>
                <a:gridCol w="7541846">
                  <a:extLst>
                    <a:ext uri="{9D8B030D-6E8A-4147-A177-3AD203B41FA5}">
                      <a16:colId xmlns:a16="http://schemas.microsoft.com/office/drawing/2014/main" val="3551254857"/>
                    </a:ext>
                  </a:extLst>
                </a:gridCol>
              </a:tblGrid>
              <a:tr h="8440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Sunday 12:00 a.m. – 6:00 a.m.</a:t>
                      </a:r>
                      <a:endParaRPr lang="en-CA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28575" cmpd="sng">
                      <a:noFill/>
                      <a:prstDash val="solid"/>
                    </a:lnL>
                    <a:lnR w="28575" cmpd="sng">
                      <a:noFill/>
                      <a:prstDash val="solid"/>
                    </a:lnR>
                    <a:lnT w="28575" cmpd="sng">
                      <a:solidFill>
                        <a:srgbClr val="00B2E3"/>
                      </a:solidFill>
                      <a:prstDash val="solid"/>
                    </a:lnT>
                    <a:lnB w="28575" cmpd="sng">
                      <a:solidFill>
                        <a:srgbClr val="00B2E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0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8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851"/>
            <a:ext cx="8001001" cy="1165909"/>
          </a:xfrm>
        </p:spPr>
        <p:txBody>
          <a:bodyPr/>
          <a:lstStyle/>
          <a:p>
            <a:r>
              <a:rPr lang="en-US" sz="3200" dirty="0" smtClean="0">
                <a:solidFill>
                  <a:srgbClr val="00B9E4"/>
                </a:solidFill>
              </a:rPr>
              <a:t>For Contributing Organizations: </a:t>
            </a:r>
            <a:br>
              <a:rPr lang="en-US" sz="3200" dirty="0" smtClean="0">
                <a:solidFill>
                  <a:srgbClr val="00B9E4"/>
                </a:solidFill>
              </a:rPr>
            </a:br>
            <a:r>
              <a:rPr lang="en-US" sz="2400" b="0" dirty="0" smtClean="0">
                <a:solidFill>
                  <a:srgbClr val="00B2E3"/>
                </a:solidFill>
              </a:rPr>
              <a:t>Additional </a:t>
            </a:r>
            <a:r>
              <a:rPr lang="en-US" sz="2400" b="0" dirty="0">
                <a:solidFill>
                  <a:srgbClr val="00B2E3"/>
                </a:solidFill>
              </a:rPr>
              <a:t>Responsibilities of </a:t>
            </a:r>
            <a:r>
              <a:rPr lang="en-US" sz="2400" b="0" dirty="0" smtClean="0">
                <a:solidFill>
                  <a:srgbClr val="00B2E3"/>
                </a:solidFill>
              </a:rPr>
              <a:t>Your Organization’s Help Desk</a:t>
            </a:r>
            <a:endParaRPr lang="en-CA" sz="2400" b="0" dirty="0">
              <a:solidFill>
                <a:srgbClr val="00B2E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583"/>
            <a:ext cx="8229600" cy="3433894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Perform maintenance, support and communication activities including:</a:t>
            </a:r>
          </a:p>
          <a:p>
            <a:pPr lvl="1">
              <a:spcBef>
                <a:spcPts val="1000"/>
              </a:spcBef>
              <a:buClr>
                <a:srgbClr val="00B9E4"/>
              </a:buClr>
            </a:pPr>
            <a:r>
              <a:rPr lang="en-US" sz="1800" dirty="0" smtClean="0"/>
              <a:t>Notifying your organization’s </a:t>
            </a:r>
            <a:r>
              <a:rPr lang="en-US" sz="1800" dirty="0"/>
              <a:t>subject matter experts (SMEs) of planned and unplanned service disruptions affecting access to ConnectingOntario or the </a:t>
            </a:r>
            <a:r>
              <a:rPr lang="en-US" sz="1800" dirty="0" smtClean="0"/>
              <a:t>operation </a:t>
            </a:r>
            <a:r>
              <a:rPr lang="en-US" sz="1800" dirty="0"/>
              <a:t>of data feeds </a:t>
            </a:r>
          </a:p>
          <a:p>
            <a:pPr lvl="1">
              <a:buClr>
                <a:srgbClr val="00B9E4"/>
              </a:buClr>
            </a:pPr>
            <a:r>
              <a:rPr lang="en-US" sz="1800" dirty="0" smtClean="0"/>
              <a:t>Notifying </a:t>
            </a:r>
            <a:r>
              <a:rPr lang="en-US" sz="1800" dirty="0"/>
              <a:t>ConnectingOntario of </a:t>
            </a:r>
            <a:r>
              <a:rPr lang="en-US" sz="1800" dirty="0" smtClean="0"/>
              <a:t>your organization’s </a:t>
            </a:r>
            <a:r>
              <a:rPr lang="en-US" sz="1800" dirty="0"/>
              <a:t>service outages or changes to </a:t>
            </a:r>
            <a:r>
              <a:rPr lang="en-US" sz="1800" dirty="0" smtClean="0"/>
              <a:t>infrastructure </a:t>
            </a:r>
            <a:r>
              <a:rPr lang="en-US" sz="1800" dirty="0"/>
              <a:t>that may impact a component of, or connectivity to, </a:t>
            </a:r>
            <a:r>
              <a:rPr lang="en-US" sz="1800" dirty="0" smtClean="0"/>
              <a:t>ConnectingOntario (</a:t>
            </a:r>
            <a:r>
              <a:rPr lang="en-US" sz="1800" dirty="0"/>
              <a:t>e.g., </a:t>
            </a:r>
            <a:r>
              <a:rPr lang="en-US" sz="1800" dirty="0" smtClean="0"/>
              <a:t>operation </a:t>
            </a:r>
            <a:r>
              <a:rPr lang="en-US" sz="1800" dirty="0"/>
              <a:t>of data feeds)</a:t>
            </a:r>
          </a:p>
          <a:p>
            <a:pPr lvl="1">
              <a:buClr>
                <a:srgbClr val="00B9E4"/>
              </a:buClr>
            </a:pPr>
            <a:r>
              <a:rPr lang="en-US" sz="1800" dirty="0" smtClean="0"/>
              <a:t>Relaying </a:t>
            </a:r>
            <a:r>
              <a:rPr lang="en-US" sz="1800" dirty="0"/>
              <a:t>ConnectingOntario reports to </a:t>
            </a:r>
            <a:r>
              <a:rPr lang="en-US" sz="1800" dirty="0" smtClean="0"/>
              <a:t>internal </a:t>
            </a:r>
            <a:r>
              <a:rPr lang="en-US" sz="1800" dirty="0"/>
              <a:t>SMEs or designates</a:t>
            </a:r>
          </a:p>
          <a:p>
            <a:pPr lvl="1">
              <a:buClr>
                <a:srgbClr val="00B9E4"/>
              </a:buClr>
            </a:pPr>
            <a:r>
              <a:rPr lang="en-US" sz="1800" dirty="0" smtClean="0"/>
              <a:t>Maintaining </a:t>
            </a:r>
            <a:r>
              <a:rPr lang="en-US" sz="1800" dirty="0"/>
              <a:t>and </a:t>
            </a:r>
            <a:r>
              <a:rPr lang="en-US" sz="1800" dirty="0" smtClean="0"/>
              <a:t>managing </a:t>
            </a:r>
            <a:r>
              <a:rPr lang="en-US" sz="1800" dirty="0"/>
              <a:t>security and public key infrastructure (PKI) certificate </a:t>
            </a:r>
            <a:r>
              <a:rPr lang="en-US" sz="1800" dirty="0" smtClean="0"/>
              <a:t>renewals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27065"/>
              </p:ext>
            </p:extLst>
          </p:nvPr>
        </p:nvGraphicFramePr>
        <p:xfrm>
          <a:off x="447430" y="5165973"/>
          <a:ext cx="8239369" cy="844062"/>
        </p:xfrm>
        <a:graphic>
          <a:graphicData uri="http://schemas.openxmlformats.org/drawingml/2006/table">
            <a:tbl>
              <a:tblPr/>
              <a:tblGrid>
                <a:gridCol w="8239369">
                  <a:extLst>
                    <a:ext uri="{9D8B030D-6E8A-4147-A177-3AD203B41FA5}">
                      <a16:colId xmlns:a16="http://schemas.microsoft.com/office/drawing/2014/main" val="3551254857"/>
                    </a:ext>
                  </a:extLst>
                </a:gridCol>
              </a:tblGrid>
              <a:tr h="84406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None/>
                      </a:pPr>
                      <a:r>
                        <a:rPr lang="en-US" sz="20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 to the </a:t>
                      </a:r>
                      <a:r>
                        <a:rPr lang="en-US" sz="2000" b="0" u="non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ConnectingOntario</a:t>
                      </a:r>
                      <a:r>
                        <a:rPr lang="en-US" sz="20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Support Guide for a full list of responsibilities</a:t>
                      </a:r>
                      <a:endParaRPr lang="en-US" sz="2000" b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28575" cmpd="sng">
                      <a:noFill/>
                      <a:prstDash val="solid"/>
                    </a:lnL>
                    <a:lnR w="28575" cmpd="sng">
                      <a:noFill/>
                      <a:prstDash val="solid"/>
                    </a:lnR>
                    <a:lnT w="28575" cmpd="sng">
                      <a:solidFill>
                        <a:srgbClr val="00B2E3"/>
                      </a:solidFill>
                      <a:prstDash val="solid"/>
                    </a:lnT>
                    <a:lnB w="28575" cmpd="sng">
                      <a:solidFill>
                        <a:srgbClr val="00B2E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0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6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B9E4"/>
                </a:solidFill>
              </a:rPr>
              <a:t>For Contributing Organizations: </a:t>
            </a:r>
            <a:r>
              <a:rPr lang="en-US" sz="3200" dirty="0" smtClean="0">
                <a:solidFill>
                  <a:srgbClr val="00B9E4"/>
                </a:solidFill>
              </a:rPr>
              <a:t/>
            </a:r>
            <a:br>
              <a:rPr lang="en-US" sz="3200" dirty="0" smtClean="0">
                <a:solidFill>
                  <a:srgbClr val="00B9E4"/>
                </a:solidFill>
              </a:rPr>
            </a:br>
            <a:r>
              <a:rPr lang="en-US" sz="2400" b="0" dirty="0">
                <a:solidFill>
                  <a:srgbClr val="00B9E4"/>
                </a:solidFill>
              </a:rPr>
              <a:t>Notify Data Quality Subject Matter Experts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1739"/>
            <a:ext cx="8561754" cy="3059124"/>
          </a:xfrm>
        </p:spPr>
        <p:txBody>
          <a:bodyPr/>
          <a:lstStyle/>
          <a:p>
            <a:pPr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Sent </a:t>
            </a:r>
            <a:r>
              <a:rPr lang="en-US" sz="2000" dirty="0"/>
              <a:t>every Monday (weekly) to </a:t>
            </a:r>
            <a:r>
              <a:rPr lang="en-US" sz="2000" dirty="0" smtClean="0"/>
              <a:t>your organization’s help desk </a:t>
            </a:r>
            <a:r>
              <a:rPr lang="en-US" sz="2000" dirty="0"/>
              <a:t>from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>
                <a:hlinkClick r:id="rId3"/>
              </a:rPr>
              <a:t>cOntario@one-mail.on.ca</a:t>
            </a:r>
            <a:r>
              <a:rPr lang="en-US" sz="2000" dirty="0" smtClean="0"/>
              <a:t> </a:t>
            </a:r>
            <a:r>
              <a:rPr lang="en-US" sz="2000" dirty="0"/>
              <a:t>for corrective </a:t>
            </a:r>
            <a:r>
              <a:rPr lang="en-US" sz="2000" dirty="0" smtClean="0"/>
              <a:t>action</a:t>
            </a:r>
            <a:endParaRPr lang="en-US" sz="2000" dirty="0"/>
          </a:p>
          <a:p>
            <a:pPr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Contains </a:t>
            </a:r>
            <a:r>
              <a:rPr lang="en-US" sz="2000" dirty="0"/>
              <a:t>PHI and </a:t>
            </a:r>
            <a:r>
              <a:rPr lang="en-US" sz="2000" dirty="0" smtClean="0"/>
              <a:t>is </a:t>
            </a:r>
            <a:r>
              <a:rPr lang="en-US" sz="2000" dirty="0"/>
              <a:t>encrypted – </a:t>
            </a:r>
            <a:r>
              <a:rPr lang="en-US" sz="2000" u="sng" dirty="0"/>
              <a:t>do not open these reports</a:t>
            </a:r>
          </a:p>
          <a:p>
            <a:pPr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Your organization’s help desk </a:t>
            </a:r>
            <a:r>
              <a:rPr lang="en-US" sz="2000" dirty="0"/>
              <a:t>must distribute to individuals responsible for </a:t>
            </a:r>
            <a:r>
              <a:rPr lang="en-US" sz="2000" dirty="0" smtClean="0"/>
              <a:t>reviewing</a:t>
            </a:r>
            <a:endParaRPr lang="en-US" sz="2000" dirty="0"/>
          </a:p>
          <a:p>
            <a:pPr>
              <a:buClr>
                <a:srgbClr val="00B9E4"/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The individuals responsible must review the </a:t>
            </a:r>
            <a:r>
              <a:rPr lang="en-US" sz="2000" dirty="0" smtClean="0"/>
              <a:t>reports, correct </a:t>
            </a:r>
            <a:r>
              <a:rPr lang="en-US" sz="2000" dirty="0"/>
              <a:t>the errors and </a:t>
            </a:r>
            <a:r>
              <a:rPr lang="en-US" sz="2000" dirty="0" smtClean="0"/>
              <a:t>resubmit </a:t>
            </a:r>
            <a:r>
              <a:rPr lang="en-US" sz="2000" dirty="0"/>
              <a:t>the rejected </a:t>
            </a:r>
            <a:r>
              <a:rPr lang="en-US" sz="2000" dirty="0" smtClean="0"/>
              <a:t>messages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817558"/>
              </p:ext>
            </p:extLst>
          </p:nvPr>
        </p:nvGraphicFramePr>
        <p:xfrm>
          <a:off x="549027" y="1708617"/>
          <a:ext cx="8239369" cy="1121664"/>
        </p:xfrm>
        <a:graphic>
          <a:graphicData uri="http://schemas.openxmlformats.org/drawingml/2006/table">
            <a:tbl>
              <a:tblPr/>
              <a:tblGrid>
                <a:gridCol w="8239369">
                  <a:extLst>
                    <a:ext uri="{9D8B030D-6E8A-4147-A177-3AD203B41FA5}">
                      <a16:colId xmlns:a16="http://schemas.microsoft.com/office/drawing/2014/main" val="3551254857"/>
                    </a:ext>
                  </a:extLst>
                </a:gridCol>
              </a:tblGrid>
              <a:tr h="844062"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Weekly Conformance Error Report 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Captures all high severity errors (non-conformant messages) received within the last reporting period (week)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28575" cmpd="sng">
                      <a:noFill/>
                      <a:prstDash val="solid"/>
                    </a:lnL>
                    <a:lnR w="28575" cmpd="sng">
                      <a:noFill/>
                      <a:prstDash val="solid"/>
                    </a:lnR>
                    <a:lnT w="28575" cmpd="sng">
                      <a:solidFill>
                        <a:srgbClr val="00B2E3"/>
                      </a:solidFill>
                      <a:prstDash val="solid"/>
                    </a:lnT>
                    <a:lnB w="28575" cmpd="sng">
                      <a:solidFill>
                        <a:srgbClr val="00B2E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0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3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B9E4"/>
                </a:solidFill>
              </a:rPr>
              <a:t>For Contributing Organizations: </a:t>
            </a:r>
            <a:r>
              <a:rPr lang="en-US" sz="3200" dirty="0" smtClean="0">
                <a:solidFill>
                  <a:srgbClr val="00B9E4"/>
                </a:solidFill>
              </a:rPr>
              <a:t/>
            </a:r>
            <a:br>
              <a:rPr lang="en-US" sz="3200" dirty="0" smtClean="0">
                <a:solidFill>
                  <a:srgbClr val="00B9E4"/>
                </a:solidFill>
              </a:rPr>
            </a:br>
            <a:r>
              <a:rPr lang="en-US" sz="2400" b="0" dirty="0">
                <a:solidFill>
                  <a:srgbClr val="00B9E4"/>
                </a:solidFill>
              </a:rPr>
              <a:t>Notify Terminology Mapping Resources</a:t>
            </a:r>
            <a:endParaRPr lang="en-CA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0593"/>
            <a:ext cx="8339014" cy="339421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Following Go Live (Contributions):</a:t>
            </a:r>
          </a:p>
          <a:p>
            <a:pPr lvl="1">
              <a:spcBef>
                <a:spcPts val="1000"/>
              </a:spcBef>
              <a:buClr>
                <a:srgbClr val="00B9E4"/>
              </a:buClr>
            </a:pPr>
            <a:r>
              <a:rPr lang="en-US" sz="1800" dirty="0" smtClean="0"/>
              <a:t>Sent weekly to your organization’s help desk </a:t>
            </a:r>
            <a:r>
              <a:rPr lang="en-US" sz="1800" b="1" dirty="0"/>
              <a:t>only</a:t>
            </a:r>
            <a:r>
              <a:rPr lang="en-US" sz="1800" dirty="0"/>
              <a:t> if new codes were sent to ConnectingOntario </a:t>
            </a:r>
            <a:r>
              <a:rPr lang="en-US" sz="1800" dirty="0" smtClean="0"/>
              <a:t>during the </a:t>
            </a:r>
            <a:r>
              <a:rPr lang="en-US" sz="1800" dirty="0"/>
              <a:t>previous week</a:t>
            </a:r>
          </a:p>
          <a:p>
            <a:pPr lvl="1">
              <a:spcBef>
                <a:spcPts val="1000"/>
              </a:spcBef>
              <a:buClr>
                <a:srgbClr val="00B9E4"/>
              </a:buClr>
            </a:pPr>
            <a:r>
              <a:rPr lang="en-US" sz="1800" dirty="0" smtClean="0"/>
              <a:t>Your organization’s help desk </a:t>
            </a:r>
            <a:r>
              <a:rPr lang="en-US" sz="1800" dirty="0"/>
              <a:t>must distribute to </a:t>
            </a:r>
            <a:r>
              <a:rPr lang="en-US" sz="1800" dirty="0" smtClean="0"/>
              <a:t>the appropriate </a:t>
            </a:r>
            <a:r>
              <a:rPr lang="en-US" sz="1800" dirty="0"/>
              <a:t>responsible resources in a timely manner, as </a:t>
            </a:r>
            <a:r>
              <a:rPr lang="en-US" sz="1800" dirty="0" smtClean="0"/>
              <a:t>unmapped codes may </a:t>
            </a:r>
            <a:r>
              <a:rPr lang="en-US" sz="1800" dirty="0"/>
              <a:t>not be viewable by health care providers using the information </a:t>
            </a:r>
            <a:r>
              <a:rPr lang="en-US" sz="1800" dirty="0" smtClean="0"/>
              <a:t>for patient care</a:t>
            </a:r>
            <a:endParaRPr lang="en-US" sz="1800" dirty="0"/>
          </a:p>
          <a:p>
            <a:pPr lvl="1">
              <a:spcBef>
                <a:spcPts val="1000"/>
              </a:spcBef>
              <a:buClr>
                <a:srgbClr val="00B9E4"/>
              </a:buClr>
            </a:pPr>
            <a:r>
              <a:rPr lang="en-US" sz="1800" dirty="0"/>
              <a:t>The individuals responsible must review the worksheet, map these codes and return to </a:t>
            </a:r>
            <a:r>
              <a:rPr lang="en-US" sz="1800" dirty="0" smtClean="0"/>
              <a:t>Ontario Health Service </a:t>
            </a:r>
            <a:r>
              <a:rPr lang="en-US" sz="1800" dirty="0"/>
              <a:t>Desk </a:t>
            </a:r>
            <a:endParaRPr lang="en-US" sz="1800" dirty="0" smtClean="0"/>
          </a:p>
          <a:p>
            <a:pPr lvl="1">
              <a:spcBef>
                <a:spcPts val="1000"/>
              </a:spcBef>
              <a:buClr>
                <a:srgbClr val="00B9E4"/>
              </a:buClr>
            </a:pPr>
            <a:r>
              <a:rPr lang="en-US" sz="1800" dirty="0" smtClean="0"/>
              <a:t>Proactive </a:t>
            </a:r>
            <a:r>
              <a:rPr lang="en-US" sz="1800" dirty="0"/>
              <a:t>submissions for new codes are to be entered and highlighted at the bottom of the worksheet and sent to </a:t>
            </a:r>
            <a:r>
              <a:rPr lang="en-US" sz="1800" dirty="0" smtClean="0"/>
              <a:t>Ontario Health Service Desk</a:t>
            </a:r>
            <a:endParaRPr lang="en-US" sz="1800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006027"/>
              </p:ext>
            </p:extLst>
          </p:nvPr>
        </p:nvGraphicFramePr>
        <p:xfrm>
          <a:off x="556845" y="1708619"/>
          <a:ext cx="8239369" cy="1121664"/>
        </p:xfrm>
        <a:graphic>
          <a:graphicData uri="http://schemas.openxmlformats.org/drawingml/2006/table">
            <a:tbl>
              <a:tblPr/>
              <a:tblGrid>
                <a:gridCol w="8239369">
                  <a:extLst>
                    <a:ext uri="{9D8B030D-6E8A-4147-A177-3AD203B41FA5}">
                      <a16:colId xmlns:a16="http://schemas.microsoft.com/office/drawing/2014/main" val="3551254857"/>
                    </a:ext>
                  </a:extLst>
                </a:gridCol>
              </a:tblGrid>
              <a:tr h="844062"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Codes on the Fly Report 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terminology mapping worksheet containing all existing mappings, with new unmapped codes submitted by your organization added to the bottom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1440" marB="91440" anchor="ctr">
                    <a:lnL w="28575" cmpd="sng">
                      <a:noFill/>
                      <a:prstDash val="solid"/>
                    </a:lnL>
                    <a:lnR w="28575" cmpd="sng">
                      <a:noFill/>
                      <a:prstDash val="solid"/>
                    </a:lnR>
                    <a:lnT w="28575" cmpd="sng">
                      <a:solidFill>
                        <a:srgbClr val="00B2E3"/>
                      </a:solidFill>
                      <a:prstDash val="solid"/>
                    </a:lnT>
                    <a:lnB w="28575" cmpd="sng">
                      <a:solidFill>
                        <a:srgbClr val="00B2E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00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6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B9E4"/>
                </a:solidFill>
              </a:rPr>
              <a:t>Help Desk Workflow</a:t>
            </a:r>
            <a:endParaRPr lang="en-CA" sz="3200" dirty="0">
              <a:solidFill>
                <a:srgbClr val="00B9E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603" y="1354040"/>
            <a:ext cx="8507260" cy="465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851"/>
            <a:ext cx="8229600" cy="1165909"/>
          </a:xfrm>
        </p:spPr>
        <p:txBody>
          <a:bodyPr/>
          <a:lstStyle/>
          <a:p>
            <a:r>
              <a:rPr lang="en-US" sz="3200" dirty="0">
                <a:solidFill>
                  <a:srgbClr val="00B9E4"/>
                </a:solidFill>
              </a:rPr>
              <a:t>Troubleshooting and </a:t>
            </a:r>
            <a:r>
              <a:rPr lang="en-US" sz="3200" dirty="0" smtClean="0">
                <a:solidFill>
                  <a:srgbClr val="00B9E4"/>
                </a:solidFill>
              </a:rPr>
              <a:t>Communicating with </a:t>
            </a:r>
            <a:r>
              <a:rPr lang="en-US" sz="3200" dirty="0">
                <a:solidFill>
                  <a:srgbClr val="00B9E4"/>
                </a:solidFill>
              </a:rPr>
              <a:t>ConnectingOntario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582"/>
            <a:ext cx="8229600" cy="4512423"/>
          </a:xfrm>
        </p:spPr>
        <p:txBody>
          <a:bodyPr/>
          <a:lstStyle/>
          <a:p>
            <a:pPr marL="342900" lvl="1" indent="-34290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If an issue with ConnectingOntario ClinicalViewer or your organization’s ConnectingOntario data feed cannot </a:t>
            </a:r>
            <a:r>
              <a:rPr lang="en-US" dirty="0"/>
              <a:t>be </a:t>
            </a:r>
            <a:r>
              <a:rPr lang="en-US" dirty="0" smtClean="0"/>
              <a:t>resolved following </a:t>
            </a:r>
            <a:r>
              <a:rPr lang="en-US" dirty="0"/>
              <a:t>initial troubleshooting </a:t>
            </a:r>
            <a:r>
              <a:rPr lang="en-US" dirty="0" smtClean="0"/>
              <a:t>activities:  </a:t>
            </a:r>
            <a:endParaRPr lang="en-US" dirty="0"/>
          </a:p>
          <a:p>
            <a:pPr marL="685800" lvl="2" indent="-342900">
              <a:spcBef>
                <a:spcPts val="1000"/>
              </a:spcBef>
              <a:buClr>
                <a:srgbClr val="00B0F0"/>
              </a:buClr>
              <a:buFont typeface="Calibri" panose="020F0502020204030204" pitchFamily="34" charset="0"/>
              <a:buChar char="–"/>
            </a:pPr>
            <a:r>
              <a:rPr lang="en-US" sz="1800" dirty="0"/>
              <a:t>submit a ticket via email to </a:t>
            </a:r>
            <a:r>
              <a:rPr lang="en-US" sz="1800" dirty="0" smtClean="0"/>
              <a:t>the Ontario Health Service </a:t>
            </a:r>
            <a:r>
              <a:rPr lang="en-US" sz="1800" dirty="0"/>
              <a:t>Desk (include local ticket number and description of issue) </a:t>
            </a:r>
          </a:p>
          <a:p>
            <a:pPr marL="685800" lvl="2" indent="-342900">
              <a:spcBef>
                <a:spcPts val="1000"/>
              </a:spcBef>
              <a:buClr>
                <a:srgbClr val="00B0F0"/>
              </a:buClr>
              <a:buFont typeface="Calibri" panose="020F0502020204030204" pitchFamily="34" charset="0"/>
              <a:buChar char="–"/>
            </a:pPr>
            <a:r>
              <a:rPr lang="en-US" sz="1800" b="1" dirty="0"/>
              <a:t>do not </a:t>
            </a:r>
            <a:r>
              <a:rPr lang="en-US" sz="1800" dirty="0"/>
              <a:t>submit </a:t>
            </a:r>
            <a:r>
              <a:rPr lang="en-US" sz="1800" dirty="0" smtClean="0"/>
              <a:t>PHI </a:t>
            </a:r>
            <a:r>
              <a:rPr lang="en-US" sz="1800" dirty="0"/>
              <a:t>unless necessary</a:t>
            </a:r>
          </a:p>
          <a:p>
            <a:pPr marL="1143000" lvl="3" indent="-342900">
              <a:spcBef>
                <a:spcPts val="1000"/>
              </a:spcBef>
              <a:buClr>
                <a:srgbClr val="00B0F0"/>
              </a:buClr>
              <a:buFont typeface="Calibri" panose="020F0502020204030204" pitchFamily="34" charset="0"/>
              <a:buChar char="–"/>
            </a:pPr>
            <a:r>
              <a:rPr lang="en-US" sz="1600" dirty="0" smtClean="0"/>
              <a:t>If it becomes necessary to send PHI, follow the instructions in the  </a:t>
            </a:r>
            <a:r>
              <a:rPr lang="en-US" sz="1600" dirty="0" smtClean="0">
                <a:hlinkClick r:id="rId3"/>
              </a:rPr>
              <a:t>ConnectingOntario </a:t>
            </a:r>
            <a:r>
              <a:rPr lang="en-US" sz="1600" dirty="0">
                <a:hlinkClick r:id="rId3"/>
              </a:rPr>
              <a:t>File Encryption and Transfer </a:t>
            </a:r>
            <a:r>
              <a:rPr lang="en-US" sz="1600" dirty="0" smtClean="0">
                <a:hlinkClick r:id="rId3"/>
              </a:rPr>
              <a:t>Guideline</a:t>
            </a:r>
            <a:endParaRPr lang="en-US" sz="1600" dirty="0"/>
          </a:p>
          <a:p>
            <a:pPr marL="342900" lvl="1" indent="-342900">
              <a:buClr>
                <a:srgbClr val="00B0F0"/>
              </a:buClr>
              <a:buFont typeface="Courier New" panose="02070309020205020404" pitchFamily="49" charset="0"/>
              <a:buChar char="o"/>
            </a:pPr>
            <a:r>
              <a:rPr lang="en-US" dirty="0" smtClean="0"/>
              <a:t>Ontario Health Service </a:t>
            </a:r>
            <a:r>
              <a:rPr lang="en-US" dirty="0"/>
              <a:t>Desk </a:t>
            </a:r>
            <a:r>
              <a:rPr lang="en-US" dirty="0" smtClean="0"/>
              <a:t>contact information:</a:t>
            </a:r>
            <a:endParaRPr lang="en-US" dirty="0"/>
          </a:p>
          <a:p>
            <a:pPr marL="685800" lvl="2" indent="-342900">
              <a:spcBef>
                <a:spcPts val="1000"/>
              </a:spcBef>
              <a:buClr>
                <a:srgbClr val="00B0F0"/>
              </a:buClr>
              <a:buFont typeface="Calibri" panose="020F0502020204030204" pitchFamily="34" charset="0"/>
              <a:buChar char="–"/>
            </a:pPr>
            <a:r>
              <a:rPr lang="en-US" sz="1800" dirty="0">
                <a:hlinkClick r:id="rId4"/>
              </a:rPr>
              <a:t>servicedesk@ehealthontario.on.ca</a:t>
            </a:r>
            <a:endParaRPr lang="en-US" sz="800" dirty="0"/>
          </a:p>
          <a:p>
            <a:pPr marL="685800" lvl="2" indent="-342900">
              <a:spcBef>
                <a:spcPts val="1000"/>
              </a:spcBef>
              <a:buClr>
                <a:srgbClr val="00B0F0"/>
              </a:buClr>
              <a:buFont typeface="Calibri" panose="020F0502020204030204" pitchFamily="34" charset="0"/>
              <a:buChar char="–"/>
            </a:pPr>
            <a:r>
              <a:rPr lang="en-US" sz="1800" dirty="0" smtClean="0"/>
              <a:t>1 866 250 1554</a:t>
            </a:r>
            <a:endParaRPr lang="en-US" sz="1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3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tario Health">
  <a:themeElements>
    <a:clrScheme name="Ontario Health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B2E3"/>
      </a:accent1>
      <a:accent2>
        <a:srgbClr val="C1B28F"/>
      </a:accent2>
      <a:accent3>
        <a:srgbClr val="49A7A2"/>
      </a:accent3>
      <a:accent4>
        <a:srgbClr val="92278F"/>
      </a:accent4>
      <a:accent5>
        <a:srgbClr val="047BC1"/>
      </a:accent5>
      <a:accent6>
        <a:srgbClr val="F15922"/>
      </a:accent6>
      <a:hlink>
        <a:srgbClr val="047BC1"/>
      </a:hlink>
      <a:folHlink>
        <a:srgbClr val="047BC1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2E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l">
          <a:defRPr sz="2400" u="none" kern="0" dirty="0" err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14A69CD67C34B9A7C3D9C01D4C09A" ma:contentTypeVersion="2" ma:contentTypeDescription="Create a new document." ma:contentTypeScope="" ma:versionID="e5f76498b889f01158980e2d183c0c34">
  <xsd:schema xmlns:xsd="http://www.w3.org/2001/XMLSchema" xmlns:xs="http://www.w3.org/2001/XMLSchema" xmlns:p="http://schemas.microsoft.com/office/2006/metadata/properties" xmlns:ns2="eb7198dc-ab18-4373-96fe-831237dfe9fb" targetNamespace="http://schemas.microsoft.com/office/2006/metadata/properties" ma:root="true" ma:fieldsID="4f8bea29b6becbfce94fd100ca848db4" ns2:_="">
    <xsd:import namespace="eb7198dc-ab18-4373-96fe-831237dfe9fb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7198dc-ab18-4373-96fe-831237dfe9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02DE14-B5B9-455D-A2EA-7CA7C130A9B9}"/>
</file>

<file path=customXml/itemProps2.xml><?xml version="1.0" encoding="utf-8"?>
<ds:datastoreItem xmlns:ds="http://schemas.openxmlformats.org/officeDocument/2006/customXml" ds:itemID="{077211F7-2DF1-4B68-8B60-CC913EB92E33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4e313e67-2c10-4882-bd1c-a6586c5e4750"/>
    <ds:schemaRef ds:uri="http://schemas.microsoft.com/sharepoint/v3"/>
    <ds:schemaRef ds:uri="963fcd95-6e8a-40b8-ac7e-17dfde4d87ad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49A68B3-4EDB-43A9-80F7-657163E443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1814</Words>
  <Application>Microsoft Office PowerPoint</Application>
  <PresentationFormat>On-screen Show (4:3)</PresentationFormat>
  <Paragraphs>142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MS PGothic</vt:lpstr>
      <vt:lpstr>Arial</vt:lpstr>
      <vt:lpstr>Arial Narrow</vt:lpstr>
      <vt:lpstr>Calibri</vt:lpstr>
      <vt:lpstr>Courier New</vt:lpstr>
      <vt:lpstr>Helvetica Neue Light</vt:lpstr>
      <vt:lpstr>Wingdings</vt:lpstr>
      <vt:lpstr>Ontario Health</vt:lpstr>
      <vt:lpstr>PowerPoint Presentation</vt:lpstr>
      <vt:lpstr>Learning Objectives</vt:lpstr>
      <vt:lpstr>Roles and Responsibilities of the Help Desk</vt:lpstr>
      <vt:lpstr>ConnectingOntario Maintenance Windows </vt:lpstr>
      <vt:lpstr>For Contributing Organizations:  Additional Responsibilities of Your Organization’s Help Desk</vt:lpstr>
      <vt:lpstr>For Contributing Organizations:  Notify Data Quality Subject Matter Experts</vt:lpstr>
      <vt:lpstr>For Contributing Organizations:  Notify Terminology Mapping Resources</vt:lpstr>
      <vt:lpstr>Help Desk Workflow</vt:lpstr>
      <vt:lpstr>Troubleshooting and Communicating with ConnectingOntario</vt:lpstr>
      <vt:lpstr>Handling of Personal Information/Personal Health Information (PI/PHI) for Support Purposes </vt:lpstr>
      <vt:lpstr>Location of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 Digital Services - PowerPoint Presentation</dc:title>
  <dc:creator>Frame, Laurie</dc:creator>
  <cp:lastModifiedBy>Laurie Frame</cp:lastModifiedBy>
  <cp:revision>305</cp:revision>
  <cp:lastPrinted>2020-02-05T21:17:19Z</cp:lastPrinted>
  <dcterms:modified xsi:type="dcterms:W3CDTF">2020-11-23T14:49:00Z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0x01010034814A69CD67C34B9A7C3D9C01D4C09A</vt:lpwstr>
  </property>
  <property fmtid="{D5CDD505-2E9C-101B-9397-08002B2CF9AE}" pid="3" name="Organization">
    <vt:lpwstr>25;#Ontario Health|612857b5-16d2-4197-89fe-64498b5a5d49</vt:lpwstr>
  </property>
  <property fmtid="{D5CDD505-2E9C-101B-9397-08002B2CF9AE}" pid="4" name="Document Type">
    <vt:lpwstr>5;#Template|c1c8a4c2-26ba-4df9-9735-fc29babb1893</vt:lpwstr>
  </property>
</Properties>
</file>